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95"/>
  </p:notesMasterIdLst>
  <p:sldIdLst>
    <p:sldId id="256" r:id="rId2"/>
    <p:sldId id="257" r:id="rId3"/>
    <p:sldId id="258" r:id="rId4"/>
    <p:sldId id="259" r:id="rId5"/>
    <p:sldId id="260" r:id="rId6"/>
    <p:sldId id="261" r:id="rId7"/>
    <p:sldId id="262" r:id="rId8"/>
    <p:sldId id="263" r:id="rId9"/>
    <p:sldId id="264" r:id="rId10"/>
    <p:sldId id="280" r:id="rId11"/>
    <p:sldId id="281" r:id="rId12"/>
    <p:sldId id="282" r:id="rId13"/>
    <p:sldId id="283" r:id="rId14"/>
    <p:sldId id="141169057" r:id="rId15"/>
    <p:sldId id="336" r:id="rId16"/>
    <p:sldId id="284" r:id="rId17"/>
    <p:sldId id="265" r:id="rId18"/>
    <p:sldId id="266" r:id="rId19"/>
    <p:sldId id="267" r:id="rId20"/>
    <p:sldId id="268" r:id="rId21"/>
    <p:sldId id="269" r:id="rId22"/>
    <p:sldId id="270" r:id="rId23"/>
    <p:sldId id="271" r:id="rId24"/>
    <p:sldId id="272" r:id="rId25"/>
    <p:sldId id="141169058" r:id="rId26"/>
    <p:sldId id="141169059" r:id="rId27"/>
    <p:sldId id="273" r:id="rId28"/>
    <p:sldId id="274" r:id="rId29"/>
    <p:sldId id="275" r:id="rId30"/>
    <p:sldId id="276" r:id="rId31"/>
    <p:sldId id="277" r:id="rId32"/>
    <p:sldId id="278" r:id="rId33"/>
    <p:sldId id="279" r:id="rId34"/>
    <p:sldId id="285" r:id="rId35"/>
    <p:sldId id="286" r:id="rId36"/>
    <p:sldId id="287" r:id="rId37"/>
    <p:sldId id="288" r:id="rId38"/>
    <p:sldId id="289" r:id="rId39"/>
    <p:sldId id="290" r:id="rId40"/>
    <p:sldId id="291" r:id="rId41"/>
    <p:sldId id="292" r:id="rId42"/>
    <p:sldId id="293" r:id="rId43"/>
    <p:sldId id="294" r:id="rId44"/>
    <p:sldId id="295" r:id="rId45"/>
    <p:sldId id="141169061" r:id="rId46"/>
    <p:sldId id="141169062" r:id="rId47"/>
    <p:sldId id="141169063" r:id="rId48"/>
    <p:sldId id="141169064" r:id="rId49"/>
    <p:sldId id="141169070" r:id="rId50"/>
    <p:sldId id="141169072" r:id="rId51"/>
    <p:sldId id="141169067" r:id="rId52"/>
    <p:sldId id="141169068"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12" r:id="rId67"/>
    <p:sldId id="315" r:id="rId68"/>
    <p:sldId id="309" r:id="rId69"/>
    <p:sldId id="310" r:id="rId70"/>
    <p:sldId id="141169060"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32" r:id="rId84"/>
    <p:sldId id="333" r:id="rId85"/>
    <p:sldId id="141169065" r:id="rId86"/>
    <p:sldId id="141169066" r:id="rId87"/>
    <p:sldId id="328" r:id="rId88"/>
    <p:sldId id="329" r:id="rId89"/>
    <p:sldId id="330" r:id="rId90"/>
    <p:sldId id="331" r:id="rId91"/>
    <p:sldId id="141169073" r:id="rId92"/>
    <p:sldId id="141169074" r:id="rId93"/>
    <p:sldId id="141169075" r:id="rId9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BB05A4-ED2F-4CB9-8C5D-D1FC5D399F39}">
  <a:tblStyle styleId="{DCBB05A4-ED2F-4CB9-8C5D-D1FC5D399F3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99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collabedit.com/"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Google Shape;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 name="Google Shape;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494c16e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494c16e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464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9494c16e1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9494c16e1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9759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9494c16e1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9494c16e1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451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9494c16e1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9494c16e1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728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9494c16e1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9494c16e1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9986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9494c16e1b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9494c16e1b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1531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91dce2ec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91dce2ec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91dce2ec2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91dce2ec2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91dce2ec2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91dce2ec2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91dce2ec28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91dce2ec2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g61d6b04d5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 name="Google Shape;37;g61d6b04d5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91dce2ec28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91dce2ec28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FFFFFF"/>
                </a:solidFill>
              </a:rPr>
              <a:t>http:/w.ahttp://www.adaptworks.com.br/blog/index.php/2013/09/o-que-e-agile-testing/daptworks.com.br/blog/index.php/2013/09/o-que-e-agile-testing/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91dce2ec28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91dce2ec2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FFFFFF"/>
                </a:solidFill>
              </a:rPr>
              <a:t>http:/w.ahttp://www.adaptworks.com.br/blog/index.php/2013/09/o-que-e-agile-testing/daptworks.com.br/blog/index.php/2013/09/o-que-e-agile-testing/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91dce2ec28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91dce2ec28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91dce2ec28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91dce2ec2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91dce2ec28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91dce2ec28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6319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1dce2ec28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1dce2ec28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91dce2ec28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91dce2ec28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91dce2ec28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91dce2ec28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91dce2ec28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91dce2ec28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91dce2ec28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91dce2ec28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5e1b64e4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5e1b64e4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c2e299ab_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c2e299ab_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1dce2ec2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1dce2ec2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9494c16e1b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9494c16e1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4800c2eb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4800c2eb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91dce2ec28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91dce2ec28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91dce2ec28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91dce2ec28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b33d0bf3_0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b33d0bf3_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9494c16e1b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9494c16e1b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http://collabedit.com/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1dce2ec28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1dce2ec28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91dce2ec2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91dce2ec2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3b33d0bf3_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3b33d0bf3_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91dce2ec28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91dce2ec28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9494c16e1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9494c16e1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91dce2ec28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91dce2ec28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3b33d0bf3_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3b33d0bf3_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1352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3b33d0bf3_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3b33d0bf3_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18003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1dce2ec28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1dce2ec28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https://viniciuspessoni.com/2019/08/10/o-que-e-3-amigos-no-agil-e-como-isso-contribui-para-software-de-qualidade/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91dce2ec28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91dce2ec28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https://viniciuspessoni.com/2019/08/10/o-que-e-3-amigos-no-agil-e-como-isso-contribui-para-software-de-qualidade/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91dce2ec28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91dce2ec28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https://viniciuspessoni.com/2019/08/10/o-que-e-3-amigos-no-agil-e-como-isso-contribui-para-software-de-qualidade/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e1b64e41_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e1b64e41_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91dce2ec28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91dce2ec28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91dce2ec0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91dce2ec0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91dce2ec28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91dce2ec28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91dce2ec28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91dce2ec28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1dce2ec28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91dce2ec28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1dce2ec28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1dce2ec28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1dce2ec28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1dce2ec28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1dce2ec28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1dce2ec28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b33d0bf3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b33d0bf3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3c2e299ab_0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3c2e299ab_0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91dce2ec28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91dce2ec28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c2e299ab_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c2e299ab_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91dce2ec0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91dce2ec0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91dce2ec28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91dce2ec28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14865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9494c16e1b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9494c16e1b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81961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3c2e299ab_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3c2e299ab_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c2e299ab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3c2e299ab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4733d8c3a_0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4733d8c3a_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4733d8c3a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4733d8c3a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4800c2ebf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4800c2ebf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4800c2ebf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4800c2ebf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4800c2ebf_0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4800c2ebf_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c525662e_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3c525662e_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91dce2ec0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91dce2ec0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4800c2eb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4800c2eb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4800c2ebf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4800c2ebf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4800c2ebf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4800c2ebf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4800c2ebf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4800c2ebf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494c16e1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494c16e1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9494c16e1b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9494c16e1b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9494c16e1b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9494c16e1b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6073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3b33d0bf3_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3b33d0bf3_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0611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4800c2ebf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4800c2ebf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4586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4800c2ebf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4800c2ebf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019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4800c2ebf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800c2ebf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91dce2ec28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91dce2ec2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flipH="1">
            <a:off x="0" y="3093235"/>
            <a:ext cx="8458200" cy="712500"/>
          </a:xfrm>
          <a:prstGeom prst="rect">
            <a:avLst/>
          </a:prstGeom>
          <a:solidFill>
            <a:schemeClr val="dk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685800" y="1300757"/>
            <a:ext cx="7772400" cy="1684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7200"/>
              <a:buNone/>
              <a:defRPr sz="7200">
                <a:solidFill>
                  <a:schemeClr val="dk2"/>
                </a:solidFill>
              </a:defRPr>
            </a:lvl1pPr>
            <a:lvl2pPr lvl="1" rtl="0">
              <a:spcBef>
                <a:spcPts val="0"/>
              </a:spcBef>
              <a:spcAft>
                <a:spcPts val="0"/>
              </a:spcAft>
              <a:buClr>
                <a:schemeClr val="dk2"/>
              </a:buClr>
              <a:buSzPts val="7200"/>
              <a:buNone/>
              <a:defRPr sz="7200">
                <a:solidFill>
                  <a:schemeClr val="dk2"/>
                </a:solidFill>
              </a:defRPr>
            </a:lvl2pPr>
            <a:lvl3pPr lvl="2" rtl="0">
              <a:spcBef>
                <a:spcPts val="0"/>
              </a:spcBef>
              <a:spcAft>
                <a:spcPts val="0"/>
              </a:spcAft>
              <a:buClr>
                <a:schemeClr val="dk2"/>
              </a:buClr>
              <a:buSzPts val="7200"/>
              <a:buNone/>
              <a:defRPr sz="7200">
                <a:solidFill>
                  <a:schemeClr val="dk2"/>
                </a:solidFill>
              </a:defRPr>
            </a:lvl3pPr>
            <a:lvl4pPr lvl="3" rtl="0">
              <a:spcBef>
                <a:spcPts val="0"/>
              </a:spcBef>
              <a:spcAft>
                <a:spcPts val="0"/>
              </a:spcAft>
              <a:buClr>
                <a:schemeClr val="dk2"/>
              </a:buClr>
              <a:buSzPts val="7200"/>
              <a:buNone/>
              <a:defRPr sz="7200">
                <a:solidFill>
                  <a:schemeClr val="dk2"/>
                </a:solidFill>
              </a:defRPr>
            </a:lvl4pPr>
            <a:lvl5pPr lvl="4" rtl="0">
              <a:spcBef>
                <a:spcPts val="0"/>
              </a:spcBef>
              <a:spcAft>
                <a:spcPts val="0"/>
              </a:spcAft>
              <a:buClr>
                <a:schemeClr val="dk2"/>
              </a:buClr>
              <a:buSzPts val="7200"/>
              <a:buNone/>
              <a:defRPr sz="7200">
                <a:solidFill>
                  <a:schemeClr val="dk2"/>
                </a:solidFill>
              </a:defRPr>
            </a:lvl5pPr>
            <a:lvl6pPr lvl="5" rtl="0">
              <a:spcBef>
                <a:spcPts val="0"/>
              </a:spcBef>
              <a:spcAft>
                <a:spcPts val="0"/>
              </a:spcAft>
              <a:buClr>
                <a:schemeClr val="dk2"/>
              </a:buClr>
              <a:buSzPts val="7200"/>
              <a:buNone/>
              <a:defRPr sz="7200">
                <a:solidFill>
                  <a:schemeClr val="dk2"/>
                </a:solidFill>
              </a:defRPr>
            </a:lvl6pPr>
            <a:lvl7pPr lvl="6" rtl="0">
              <a:spcBef>
                <a:spcPts val="0"/>
              </a:spcBef>
              <a:spcAft>
                <a:spcPts val="0"/>
              </a:spcAft>
              <a:buClr>
                <a:schemeClr val="dk2"/>
              </a:buClr>
              <a:buSzPts val="7200"/>
              <a:buNone/>
              <a:defRPr sz="7200">
                <a:solidFill>
                  <a:schemeClr val="dk2"/>
                </a:solidFill>
              </a:defRPr>
            </a:lvl7pPr>
            <a:lvl8pPr lvl="7" rtl="0">
              <a:spcBef>
                <a:spcPts val="0"/>
              </a:spcBef>
              <a:spcAft>
                <a:spcPts val="0"/>
              </a:spcAft>
              <a:buClr>
                <a:schemeClr val="dk2"/>
              </a:buClr>
              <a:buSzPts val="7200"/>
              <a:buNone/>
              <a:defRPr sz="7200">
                <a:solidFill>
                  <a:schemeClr val="dk2"/>
                </a:solidFill>
              </a:defRPr>
            </a:lvl8pPr>
            <a:lvl9pPr lvl="8" rtl="0">
              <a:spcBef>
                <a:spcPts val="0"/>
              </a:spcBef>
              <a:spcAft>
                <a:spcPts val="0"/>
              </a:spcAft>
              <a:buClr>
                <a:schemeClr val="dk2"/>
              </a:buClr>
              <a:buSzPts val="7200"/>
              <a:buNone/>
              <a:defRPr sz="7200">
                <a:solidFill>
                  <a:schemeClr val="dk2"/>
                </a:solidFill>
              </a:defRPr>
            </a:lvl9pPr>
          </a:lstStyle>
          <a:p>
            <a:endParaRPr/>
          </a:p>
        </p:txBody>
      </p:sp>
      <p:sp>
        <p:nvSpPr>
          <p:cNvPr id="11" name="Google Shape;11;p2"/>
          <p:cNvSpPr txBox="1">
            <a:spLocks noGrp="1"/>
          </p:cNvSpPr>
          <p:nvPr>
            <p:ph type="subTitle" idx="1"/>
          </p:nvPr>
        </p:nvSpPr>
        <p:spPr>
          <a:xfrm>
            <a:off x="685800" y="3093357"/>
            <a:ext cx="7772400" cy="712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3000"/>
              <a:buNone/>
              <a:defRPr b="1">
                <a:solidFill>
                  <a:schemeClr val="lt2"/>
                </a:solidFill>
              </a:defRPr>
            </a:lvl1pPr>
            <a:lvl2pPr lvl="1" rtl="0">
              <a:spcBef>
                <a:spcPts val="0"/>
              </a:spcBef>
              <a:spcAft>
                <a:spcPts val="0"/>
              </a:spcAft>
              <a:buClr>
                <a:schemeClr val="lt2"/>
              </a:buClr>
              <a:buSzPts val="3000"/>
              <a:buNone/>
              <a:defRPr sz="3000" b="1">
                <a:solidFill>
                  <a:schemeClr val="lt2"/>
                </a:solidFill>
              </a:defRPr>
            </a:lvl2pPr>
            <a:lvl3pPr lvl="2" rtl="0">
              <a:spcBef>
                <a:spcPts val="0"/>
              </a:spcBef>
              <a:spcAft>
                <a:spcPts val="0"/>
              </a:spcAft>
              <a:buClr>
                <a:schemeClr val="lt2"/>
              </a:buClr>
              <a:buSzPts val="3000"/>
              <a:buNone/>
              <a:defRPr sz="3000" b="1">
                <a:solidFill>
                  <a:schemeClr val="lt2"/>
                </a:solidFill>
              </a:defRPr>
            </a:lvl3pPr>
            <a:lvl4pPr lvl="3" rtl="0">
              <a:spcBef>
                <a:spcPts val="0"/>
              </a:spcBef>
              <a:spcAft>
                <a:spcPts val="0"/>
              </a:spcAft>
              <a:buClr>
                <a:schemeClr val="lt2"/>
              </a:buClr>
              <a:buSzPts val="3000"/>
              <a:buNone/>
              <a:defRPr sz="3000" b="1">
                <a:solidFill>
                  <a:schemeClr val="lt2"/>
                </a:solidFill>
              </a:defRPr>
            </a:lvl4pPr>
            <a:lvl5pPr lvl="4" rtl="0">
              <a:spcBef>
                <a:spcPts val="0"/>
              </a:spcBef>
              <a:spcAft>
                <a:spcPts val="0"/>
              </a:spcAft>
              <a:buClr>
                <a:schemeClr val="lt2"/>
              </a:buClr>
              <a:buSzPts val="3000"/>
              <a:buNone/>
              <a:defRPr sz="3000" b="1">
                <a:solidFill>
                  <a:schemeClr val="lt2"/>
                </a:solidFill>
              </a:defRPr>
            </a:lvl5pPr>
            <a:lvl6pPr lvl="5" rtl="0">
              <a:spcBef>
                <a:spcPts val="0"/>
              </a:spcBef>
              <a:spcAft>
                <a:spcPts val="0"/>
              </a:spcAft>
              <a:buClr>
                <a:schemeClr val="lt2"/>
              </a:buClr>
              <a:buSzPts val="3000"/>
              <a:buNone/>
              <a:defRPr sz="3000" b="1">
                <a:solidFill>
                  <a:schemeClr val="lt2"/>
                </a:solidFill>
              </a:defRPr>
            </a:lvl6pPr>
            <a:lvl7pPr lvl="6" rtl="0">
              <a:spcBef>
                <a:spcPts val="0"/>
              </a:spcBef>
              <a:spcAft>
                <a:spcPts val="0"/>
              </a:spcAft>
              <a:buClr>
                <a:schemeClr val="lt2"/>
              </a:buClr>
              <a:buSzPts val="3000"/>
              <a:buNone/>
              <a:defRPr sz="3000" b="1">
                <a:solidFill>
                  <a:schemeClr val="lt2"/>
                </a:solidFill>
              </a:defRPr>
            </a:lvl7pPr>
            <a:lvl8pPr lvl="7" rtl="0">
              <a:spcBef>
                <a:spcPts val="0"/>
              </a:spcBef>
              <a:spcAft>
                <a:spcPts val="0"/>
              </a:spcAft>
              <a:buClr>
                <a:schemeClr val="lt2"/>
              </a:buClr>
              <a:buSzPts val="3000"/>
              <a:buNone/>
              <a:defRPr sz="3000" b="1">
                <a:solidFill>
                  <a:schemeClr val="lt2"/>
                </a:solidFill>
              </a:defRPr>
            </a:lvl8pPr>
            <a:lvl9pPr lvl="8" rtl="0">
              <a:spcBef>
                <a:spcPts val="0"/>
              </a:spcBef>
              <a:spcAft>
                <a:spcPts val="0"/>
              </a:spcAft>
              <a:buClr>
                <a:schemeClr val="lt2"/>
              </a:buClr>
              <a:buSzPts val="3000"/>
              <a:buNone/>
              <a:defRPr sz="3000" b="1">
                <a:solidFill>
                  <a:schemeClr val="lt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
        <p:cNvGrpSpPr/>
        <p:nvPr/>
      </p:nvGrpSpPr>
      <p:grpSpPr>
        <a:xfrm>
          <a:off x="0" y="0"/>
          <a:ext cx="0" cy="0"/>
          <a:chOff x="0" y="0"/>
          <a:chExt cx="0" cy="0"/>
        </a:xfrm>
      </p:grpSpPr>
      <p:sp>
        <p:nvSpPr>
          <p:cNvPr id="13" name="Google Shape;13;p3"/>
          <p:cNvSpPr/>
          <p:nvPr/>
        </p:nvSpPr>
        <p:spPr>
          <a:xfrm>
            <a:off x="0" y="205977"/>
            <a:ext cx="8686800" cy="1165500"/>
          </a:xfrm>
          <a:prstGeom prst="rect">
            <a:avLst/>
          </a:prstGeom>
          <a:solidFill>
            <a:schemeClr val="dk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15" name="Google Shape;15;p3"/>
          <p:cNvSpPr txBox="1">
            <a:spLocks noGrp="1"/>
          </p:cNvSpPr>
          <p:nvPr>
            <p:ph type="body" idx="1"/>
          </p:nvPr>
        </p:nvSpPr>
        <p:spPr>
          <a:xfrm>
            <a:off x="457200" y="1460499"/>
            <a:ext cx="8229600" cy="34653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4"/>
          <p:cNvSpPr/>
          <p:nvPr/>
        </p:nvSpPr>
        <p:spPr>
          <a:xfrm>
            <a:off x="0" y="205977"/>
            <a:ext cx="8686800" cy="1165500"/>
          </a:xfrm>
          <a:prstGeom prst="rect">
            <a:avLst/>
          </a:prstGeom>
          <a:solidFill>
            <a:schemeClr val="dk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19" name="Google Shape;19;p4"/>
          <p:cNvSpPr txBox="1">
            <a:spLocks noGrp="1"/>
          </p:cNvSpPr>
          <p:nvPr>
            <p:ph type="body" idx="1"/>
          </p:nvPr>
        </p:nvSpPr>
        <p:spPr>
          <a:xfrm>
            <a:off x="457200" y="1460499"/>
            <a:ext cx="4030200" cy="34653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20" name="Google Shape;20;p4"/>
          <p:cNvSpPr txBox="1">
            <a:spLocks noGrp="1"/>
          </p:cNvSpPr>
          <p:nvPr>
            <p:ph type="body" idx="2"/>
          </p:nvPr>
        </p:nvSpPr>
        <p:spPr>
          <a:xfrm>
            <a:off x="4656667" y="1461909"/>
            <a:ext cx="4030200" cy="34653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5"/>
          <p:cNvSpPr/>
          <p:nvPr/>
        </p:nvSpPr>
        <p:spPr>
          <a:xfrm>
            <a:off x="0" y="205977"/>
            <a:ext cx="8686800" cy="1165500"/>
          </a:xfrm>
          <a:prstGeom prst="rect">
            <a:avLst/>
          </a:prstGeom>
          <a:solidFill>
            <a:schemeClr val="dk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
        <p:cNvGrpSpPr/>
        <p:nvPr/>
      </p:nvGrpSpPr>
      <p:grpSpPr>
        <a:xfrm>
          <a:off x="0" y="0"/>
          <a:ext cx="0" cy="0"/>
          <a:chOff x="0" y="0"/>
          <a:chExt cx="0" cy="0"/>
        </a:xfrm>
      </p:grpSpPr>
      <p:sp>
        <p:nvSpPr>
          <p:cNvPr id="25" name="Google Shape;25;p6"/>
          <p:cNvSpPr/>
          <p:nvPr/>
        </p:nvSpPr>
        <p:spPr>
          <a:xfrm>
            <a:off x="0" y="4406309"/>
            <a:ext cx="8686800" cy="519600"/>
          </a:xfrm>
          <a:prstGeom prst="rect">
            <a:avLst/>
          </a:prstGeom>
          <a:solidFill>
            <a:schemeClr val="dk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6" name="Google Shape;26;p6"/>
          <p:cNvSpPr txBox="1">
            <a:spLocks noGrp="1"/>
          </p:cNvSpPr>
          <p:nvPr>
            <p:ph type="body" idx="1"/>
          </p:nvPr>
        </p:nvSpPr>
        <p:spPr>
          <a:xfrm>
            <a:off x="457200" y="4406309"/>
            <a:ext cx="8229600" cy="519600"/>
          </a:xfrm>
          <a:prstGeom prst="rect">
            <a:avLst/>
          </a:prstGeom>
        </p:spPr>
        <p:txBody>
          <a:bodyPr spcFirstLastPara="1" wrap="square" lIns="91425" tIns="91425" rIns="91425" bIns="91425" anchor="ctr" anchorCtr="0">
            <a:noAutofit/>
          </a:bodyPr>
          <a:lstStyle>
            <a:lvl1pPr marL="457200" lvl="0" indent="-228600" rtl="0">
              <a:spcBef>
                <a:spcPts val="0"/>
              </a:spcBef>
              <a:spcAft>
                <a:spcPts val="0"/>
              </a:spcAft>
              <a:buClr>
                <a:schemeClr val="lt1"/>
              </a:buClr>
              <a:buSzPts val="2400"/>
              <a:buNone/>
              <a:defRPr sz="2400" b="1">
                <a:solidFill>
                  <a:schemeClr val="lt1"/>
                </a:solidFill>
              </a:defRPr>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655881-4035-4A56-B616-6CF43B70B0A0}"/>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748C4F6-8F20-40C4-86B5-DDEF13CF0E4F}"/>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3578618-6242-45C9-AEDD-13DD469831BC}"/>
              </a:ext>
            </a:extLst>
          </p:cNvPr>
          <p:cNvSpPr>
            <a:spLocks noGrp="1"/>
          </p:cNvSpPr>
          <p:nvPr>
            <p:ph type="dt" sz="half" idx="10"/>
          </p:nvPr>
        </p:nvSpPr>
        <p:spPr/>
        <p:txBody>
          <a:bodyPr/>
          <a:lstStyle/>
          <a:p>
            <a:fld id="{FF63DA62-485C-4949-A472-31C59F6295C8}" type="datetimeFigureOut">
              <a:rPr lang="pt-BR" smtClean="0"/>
              <a:t>11/09/2020</a:t>
            </a:fld>
            <a:endParaRPr lang="pt-BR"/>
          </a:p>
        </p:txBody>
      </p:sp>
      <p:sp>
        <p:nvSpPr>
          <p:cNvPr id="5" name="Espaço Reservado para Rodapé 4">
            <a:extLst>
              <a:ext uri="{FF2B5EF4-FFF2-40B4-BE49-F238E27FC236}">
                <a16:creationId xmlns:a16="http://schemas.microsoft.com/office/drawing/2014/main" id="{067970FC-ACE2-48AC-A8DA-2D2311FBED1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4FDCB2A-0605-487E-8A06-0329937986E8}"/>
              </a:ext>
            </a:extLst>
          </p:cNvPr>
          <p:cNvSpPr>
            <a:spLocks noGrp="1"/>
          </p:cNvSpPr>
          <p:nvPr>
            <p:ph type="sldNum" sz="quarter" idx="12"/>
          </p:nvPr>
        </p:nvSpPr>
        <p:spPr/>
        <p:txBody>
          <a:bodyPr/>
          <a:lstStyle/>
          <a:p>
            <a:fld id="{628FE0A3-563A-4659-9A0E-9106BF287433}" type="slidenum">
              <a:rPr lang="pt-BR" smtClean="0"/>
              <a:t>‹nº›</a:t>
            </a:fld>
            <a:endParaRPr lang="pt-BR"/>
          </a:p>
        </p:txBody>
      </p:sp>
    </p:spTree>
    <p:extLst>
      <p:ext uri="{BB962C8B-B14F-4D97-AF65-F5344CB8AC3E}">
        <p14:creationId xmlns:p14="http://schemas.microsoft.com/office/powerpoint/2010/main" val="3521539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1141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b="1">
                <a:solidFill>
                  <a:schemeClr val="lt1"/>
                </a:solidFill>
              </a:defRPr>
            </a:lvl1pPr>
            <a:lvl2pPr lvl="1" rtl="0">
              <a:spcBef>
                <a:spcPts val="0"/>
              </a:spcBef>
              <a:spcAft>
                <a:spcPts val="0"/>
              </a:spcAft>
              <a:buClr>
                <a:schemeClr val="lt1"/>
              </a:buClr>
              <a:buSzPts val="4800"/>
              <a:buNone/>
              <a:defRPr sz="4800" b="1">
                <a:solidFill>
                  <a:schemeClr val="lt1"/>
                </a:solidFill>
              </a:defRPr>
            </a:lvl2pPr>
            <a:lvl3pPr lvl="2" rtl="0">
              <a:spcBef>
                <a:spcPts val="0"/>
              </a:spcBef>
              <a:spcAft>
                <a:spcPts val="0"/>
              </a:spcAft>
              <a:buClr>
                <a:schemeClr val="lt1"/>
              </a:buClr>
              <a:buSzPts val="4800"/>
              <a:buNone/>
              <a:defRPr sz="4800" b="1">
                <a:solidFill>
                  <a:schemeClr val="lt1"/>
                </a:solidFill>
              </a:defRPr>
            </a:lvl3pPr>
            <a:lvl4pPr lvl="3" rtl="0">
              <a:spcBef>
                <a:spcPts val="0"/>
              </a:spcBef>
              <a:spcAft>
                <a:spcPts val="0"/>
              </a:spcAft>
              <a:buClr>
                <a:schemeClr val="lt1"/>
              </a:buClr>
              <a:buSzPts val="4800"/>
              <a:buNone/>
              <a:defRPr sz="4800" b="1">
                <a:solidFill>
                  <a:schemeClr val="lt1"/>
                </a:solidFill>
              </a:defRPr>
            </a:lvl4pPr>
            <a:lvl5pPr lvl="4" rtl="0">
              <a:spcBef>
                <a:spcPts val="0"/>
              </a:spcBef>
              <a:spcAft>
                <a:spcPts val="0"/>
              </a:spcAft>
              <a:buClr>
                <a:schemeClr val="lt1"/>
              </a:buClr>
              <a:buSzPts val="4800"/>
              <a:buNone/>
              <a:defRPr sz="4800" b="1">
                <a:solidFill>
                  <a:schemeClr val="lt1"/>
                </a:solidFill>
              </a:defRPr>
            </a:lvl5pPr>
            <a:lvl6pPr lvl="5" rtl="0">
              <a:spcBef>
                <a:spcPts val="0"/>
              </a:spcBef>
              <a:spcAft>
                <a:spcPts val="0"/>
              </a:spcAft>
              <a:buClr>
                <a:schemeClr val="lt1"/>
              </a:buClr>
              <a:buSzPts val="4800"/>
              <a:buNone/>
              <a:defRPr sz="4800" b="1">
                <a:solidFill>
                  <a:schemeClr val="lt1"/>
                </a:solidFill>
              </a:defRPr>
            </a:lvl6pPr>
            <a:lvl7pPr lvl="6" rtl="0">
              <a:spcBef>
                <a:spcPts val="0"/>
              </a:spcBef>
              <a:spcAft>
                <a:spcPts val="0"/>
              </a:spcAft>
              <a:buClr>
                <a:schemeClr val="lt1"/>
              </a:buClr>
              <a:buSzPts val="4800"/>
              <a:buNone/>
              <a:defRPr sz="4800" b="1">
                <a:solidFill>
                  <a:schemeClr val="lt1"/>
                </a:solidFill>
              </a:defRPr>
            </a:lvl7pPr>
            <a:lvl8pPr lvl="7" rtl="0">
              <a:spcBef>
                <a:spcPts val="0"/>
              </a:spcBef>
              <a:spcAft>
                <a:spcPts val="0"/>
              </a:spcAft>
              <a:buClr>
                <a:schemeClr val="lt1"/>
              </a:buClr>
              <a:buSzPts val="4800"/>
              <a:buNone/>
              <a:defRPr sz="4800" b="1">
                <a:solidFill>
                  <a:schemeClr val="lt1"/>
                </a:solidFill>
              </a:defRPr>
            </a:lvl8pPr>
            <a:lvl9pPr lvl="8" rtl="0">
              <a:spcBef>
                <a:spcPts val="0"/>
              </a:spcBef>
              <a:spcAft>
                <a:spcPts val="0"/>
              </a:spcAft>
              <a:buClr>
                <a:schemeClr val="lt1"/>
              </a:buClr>
              <a:buSzPts val="4800"/>
              <a:buNone/>
              <a:defRPr sz="4800" b="1">
                <a:solidFill>
                  <a:schemeClr val="lt1"/>
                </a:solidFill>
              </a:defRPr>
            </a:lvl9pPr>
          </a:lstStyle>
          <a:p>
            <a:endParaRPr/>
          </a:p>
        </p:txBody>
      </p:sp>
      <p:sp>
        <p:nvSpPr>
          <p:cNvPr id="7" name="Google Shape;7;p1"/>
          <p:cNvSpPr txBox="1">
            <a:spLocks noGrp="1"/>
          </p:cNvSpPr>
          <p:nvPr>
            <p:ph type="body" idx="1"/>
          </p:nvPr>
        </p:nvSpPr>
        <p:spPr>
          <a:xfrm>
            <a:off x="457200" y="1460499"/>
            <a:ext cx="8229600" cy="3465300"/>
          </a:xfrm>
          <a:prstGeom prst="rect">
            <a:avLst/>
          </a:prstGeom>
          <a:noFill/>
          <a:ln>
            <a:noFill/>
          </a:ln>
        </p:spPr>
        <p:txBody>
          <a:bodyPr spcFirstLastPara="1" wrap="square" lIns="91425" tIns="91425" rIns="91425" bIns="91425" anchor="t" anchorCtr="0">
            <a:noAutofit/>
          </a:bodyPr>
          <a:lstStyle>
            <a:lvl1pPr marL="457200" lvl="0" indent="-419100" rtl="0">
              <a:spcBef>
                <a:spcPts val="600"/>
              </a:spcBef>
              <a:spcAft>
                <a:spcPts val="0"/>
              </a:spcAft>
              <a:buClr>
                <a:schemeClr val="dk2"/>
              </a:buClr>
              <a:buSzPts val="3000"/>
              <a:buChar char="●"/>
              <a:defRPr sz="3000">
                <a:solidFill>
                  <a:schemeClr val="dk2"/>
                </a:solidFill>
              </a:defRPr>
            </a:lvl1pPr>
            <a:lvl2pPr marL="914400" lvl="1" indent="-381000" rtl="0">
              <a:spcBef>
                <a:spcPts val="0"/>
              </a:spcBef>
              <a:spcAft>
                <a:spcPts val="0"/>
              </a:spcAft>
              <a:buClr>
                <a:schemeClr val="dk2"/>
              </a:buClr>
              <a:buSzPts val="2400"/>
              <a:buChar char="○"/>
              <a:defRPr sz="2400">
                <a:solidFill>
                  <a:schemeClr val="dk2"/>
                </a:solidFill>
              </a:defRPr>
            </a:lvl2pPr>
            <a:lvl3pPr marL="1371600" lvl="2" indent="-381000" rtl="0">
              <a:spcBef>
                <a:spcPts val="0"/>
              </a:spcBef>
              <a:spcAft>
                <a:spcPts val="0"/>
              </a:spcAft>
              <a:buClr>
                <a:schemeClr val="dk2"/>
              </a:buClr>
              <a:buSzPts val="2400"/>
              <a:buChar char="■"/>
              <a:defRPr sz="2400">
                <a:solidFill>
                  <a:schemeClr val="dk2"/>
                </a:solidFill>
              </a:defRPr>
            </a:lvl3pPr>
            <a:lvl4pPr marL="1828800" lvl="3" indent="-342900" rtl="0">
              <a:spcBef>
                <a:spcPts val="0"/>
              </a:spcBef>
              <a:spcAft>
                <a:spcPts val="0"/>
              </a:spcAft>
              <a:buClr>
                <a:schemeClr val="dk2"/>
              </a:buClr>
              <a:buSzPts val="1800"/>
              <a:buChar char="●"/>
              <a:defRPr sz="1800">
                <a:solidFill>
                  <a:schemeClr val="dk2"/>
                </a:solidFill>
              </a:defRPr>
            </a:lvl4pPr>
            <a:lvl5pPr marL="2286000" lvl="4" indent="-342900" rtl="0">
              <a:spcBef>
                <a:spcPts val="0"/>
              </a:spcBef>
              <a:spcAft>
                <a:spcPts val="0"/>
              </a:spcAft>
              <a:buClr>
                <a:schemeClr val="dk2"/>
              </a:buClr>
              <a:buSzPts val="1800"/>
              <a:buChar char="○"/>
              <a:defRPr sz="1800">
                <a:solidFill>
                  <a:schemeClr val="dk2"/>
                </a:solidFill>
              </a:defRPr>
            </a:lvl5pPr>
            <a:lvl6pPr marL="2743200" lvl="5" indent="-342900" rtl="0">
              <a:spcBef>
                <a:spcPts val="0"/>
              </a:spcBef>
              <a:spcAft>
                <a:spcPts val="0"/>
              </a:spcAft>
              <a:buClr>
                <a:schemeClr val="dk2"/>
              </a:buClr>
              <a:buSzPts val="1800"/>
              <a:buChar char="■"/>
              <a:defRPr sz="1800">
                <a:solidFill>
                  <a:schemeClr val="dk2"/>
                </a:solidFill>
              </a:defRPr>
            </a:lvl6pPr>
            <a:lvl7pPr marL="3200400" lvl="6" indent="-342900" rtl="0">
              <a:spcBef>
                <a:spcPts val="0"/>
              </a:spcBef>
              <a:spcAft>
                <a:spcPts val="0"/>
              </a:spcAft>
              <a:buClr>
                <a:schemeClr val="dk2"/>
              </a:buClr>
              <a:buSzPts val="1800"/>
              <a:buChar char="●"/>
              <a:defRPr sz="1800">
                <a:solidFill>
                  <a:schemeClr val="dk2"/>
                </a:solidFill>
              </a:defRPr>
            </a:lvl7pPr>
            <a:lvl8pPr marL="3657600" lvl="7" indent="-342900" rtl="0">
              <a:spcBef>
                <a:spcPts val="0"/>
              </a:spcBef>
              <a:spcAft>
                <a:spcPts val="0"/>
              </a:spcAft>
              <a:buClr>
                <a:schemeClr val="dk2"/>
              </a:buClr>
              <a:buSzPts val="1800"/>
              <a:buChar char="○"/>
              <a:defRPr sz="1800">
                <a:solidFill>
                  <a:schemeClr val="dk2"/>
                </a:solidFill>
              </a:defRPr>
            </a:lvl8pPr>
            <a:lvl9pPr marL="4114800" lvl="8" indent="-342900" rtl="0">
              <a:spcBef>
                <a:spcPts val="0"/>
              </a:spcBef>
              <a:spcAft>
                <a:spcPts val="0"/>
              </a:spcAft>
              <a:buClr>
                <a:schemeClr val="dk2"/>
              </a:buClr>
              <a:buSzPts val="1800"/>
              <a:buChar char="■"/>
              <a:defRPr sz="1800">
                <a:solidFill>
                  <a:schemeClr val="dk2"/>
                </a:solidFill>
              </a:defRPr>
            </a:lvl9pPr>
          </a:lstStyle>
          <a:p>
            <a:endParaRPr/>
          </a:p>
        </p:txBody>
      </p:sp>
      <p:sp>
        <p:nvSpPr>
          <p:cNvPr id="2" name="MSIPCMContentMarking" descr="{&quot;HashCode&quot;:673120239,&quot;Placement&quot;:&quot;Footer&quot;}">
            <a:extLst>
              <a:ext uri="{FF2B5EF4-FFF2-40B4-BE49-F238E27FC236}">
                <a16:creationId xmlns:a16="http://schemas.microsoft.com/office/drawing/2014/main" id="{F6277550-C65B-48F3-A3E7-090EAC6944BA}"/>
              </a:ext>
            </a:extLst>
          </p:cNvPr>
          <p:cNvSpPr txBox="1"/>
          <p:nvPr userDrawn="1"/>
        </p:nvSpPr>
        <p:spPr>
          <a:xfrm>
            <a:off x="0" y="4898246"/>
            <a:ext cx="1274605" cy="245254"/>
          </a:xfrm>
          <a:prstGeom prst="rect">
            <a:avLst/>
          </a:prstGeom>
          <a:noFill/>
        </p:spPr>
        <p:txBody>
          <a:bodyPr vert="horz" wrap="square" lIns="0" tIns="0" rIns="0" bIns="0" rtlCol="0" anchor="ctr" anchorCtr="1">
            <a:spAutoFit/>
          </a:bodyPr>
          <a:lstStyle/>
          <a:p>
            <a:pPr algn="l">
              <a:spcBef>
                <a:spcPts val="0"/>
              </a:spcBef>
              <a:spcAft>
                <a:spcPts val="0"/>
              </a:spcAft>
            </a:pPr>
            <a:r>
              <a:rPr lang="pt-BR" sz="900">
                <a:solidFill>
                  <a:srgbClr val="000000"/>
                </a:solidFill>
                <a:latin typeface="Calibri" panose="020F0502020204030204" pitchFamily="34" charset="0"/>
              </a:rPr>
              <a:t>Corporativo | Interno</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codingdojo.or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renato-coutinho.signin.aws.amazon.com/consol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renatoadsumus/cucumber.git" TargetMode="External"/><Relationship Id="rId2" Type="http://schemas.openxmlformats.org/officeDocument/2006/relationships/hyperlink" Target="http://ec2-3-81-129-211.compute-1.amazonaws.com:8080/"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maven.apache.or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sites.google.com/site/unclebobconsultingllc/the-truth-about-bdd"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jp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sp>
        <p:nvSpPr>
          <p:cNvPr id="32" name="Google Shape;32;p8"/>
          <p:cNvSpPr txBox="1">
            <a:spLocks noGrp="1"/>
          </p:cNvSpPr>
          <p:nvPr>
            <p:ph type="ctrTitle"/>
          </p:nvPr>
        </p:nvSpPr>
        <p:spPr>
          <a:xfrm>
            <a:off x="685800" y="1300757"/>
            <a:ext cx="7772400" cy="168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Aprendendo BDD!</a:t>
            </a:r>
            <a:endParaRPr/>
          </a:p>
        </p:txBody>
      </p:sp>
      <p:sp>
        <p:nvSpPr>
          <p:cNvPr id="33" name="Google Shape;33;p8"/>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34" name="Google Shape;34;p8"/>
          <p:cNvPicPr preferRelativeResize="0"/>
          <p:nvPr/>
        </p:nvPicPr>
        <p:blipFill>
          <a:blip r:embed="rId3">
            <a:alphaModFix/>
          </a:blip>
          <a:stretch>
            <a:fillRect/>
          </a:stretch>
        </p:blipFill>
        <p:spPr>
          <a:xfrm>
            <a:off x="7949675" y="3914250"/>
            <a:ext cx="1194325" cy="1194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700"/>
              <a:t>Como encontrar defeitos antes do nosso cliente!</a:t>
            </a:r>
            <a:endParaRPr sz="3700"/>
          </a:p>
        </p:txBody>
      </p:sp>
      <p:pic>
        <p:nvPicPr>
          <p:cNvPr id="214" name="Google Shape;214;p32"/>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215" name="Google Shape;215;p32"/>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sp>
        <p:nvSpPr>
          <p:cNvPr id="216" name="Google Shape;216;p32"/>
          <p:cNvSpPr/>
          <p:nvPr/>
        </p:nvSpPr>
        <p:spPr>
          <a:xfrm>
            <a:off x="672025" y="1727300"/>
            <a:ext cx="3017628" cy="1270620"/>
          </a:xfrm>
          <a:prstGeom prst="cloud">
            <a:avLst/>
          </a:prstGeom>
          <a:solidFill>
            <a:srgbClr val="FFFFFF"/>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a:solidFill>
                  <a:srgbClr val="FF9900"/>
                </a:solidFill>
              </a:rPr>
              <a:t>Nossas provas são capazes de encontrar defeitos?</a:t>
            </a:r>
            <a:endParaRPr sz="1500" b="1">
              <a:solidFill>
                <a:srgbClr val="FF9900"/>
              </a:solidFill>
            </a:endParaRPr>
          </a:p>
        </p:txBody>
      </p:sp>
      <p:sp>
        <p:nvSpPr>
          <p:cNvPr id="217" name="Google Shape;217;p32"/>
          <p:cNvSpPr/>
          <p:nvPr/>
        </p:nvSpPr>
        <p:spPr>
          <a:xfrm>
            <a:off x="1606300" y="3377750"/>
            <a:ext cx="2339928" cy="1141452"/>
          </a:xfrm>
          <a:prstGeom prst="cloud">
            <a:avLst/>
          </a:prstGeom>
          <a:solidFill>
            <a:srgbClr val="FFFFFF"/>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FF9900"/>
                </a:solidFill>
              </a:rPr>
              <a:t>Somos reativos ou pró-ativos?</a:t>
            </a:r>
            <a:endParaRPr sz="1600" b="1">
              <a:solidFill>
                <a:srgbClr val="FF9900"/>
              </a:solidFill>
            </a:endParaRPr>
          </a:p>
        </p:txBody>
      </p:sp>
      <p:pic>
        <p:nvPicPr>
          <p:cNvPr id="8" name="Picture 10" descr="Resultado de imagem para problem resolving gray icon">
            <a:extLst>
              <a:ext uri="{FF2B5EF4-FFF2-40B4-BE49-F238E27FC236}">
                <a16:creationId xmlns:a16="http://schemas.microsoft.com/office/drawing/2014/main" id="{0C5DD638-428A-4A96-A268-953706D455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2317" y="1600590"/>
            <a:ext cx="2620783" cy="3086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853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 que são defeitos!</a:t>
            </a:r>
            <a:endParaRPr/>
          </a:p>
        </p:txBody>
      </p:sp>
      <p:sp>
        <p:nvSpPr>
          <p:cNvPr id="224" name="Google Shape;224;p33"/>
          <p:cNvSpPr txBox="1">
            <a:spLocks noGrp="1"/>
          </p:cNvSpPr>
          <p:nvPr>
            <p:ph type="body" idx="1"/>
          </p:nvPr>
        </p:nvSpPr>
        <p:spPr>
          <a:xfrm>
            <a:off x="457200" y="1460499"/>
            <a:ext cx="8229600" cy="3465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a:solidFill>
                  <a:srgbClr val="666666"/>
                </a:solidFill>
                <a:latin typeface="Times New Roman"/>
                <a:ea typeface="Times New Roman"/>
                <a:cs typeface="Times New Roman"/>
                <a:sym typeface="Times New Roman"/>
              </a:rPr>
              <a:t>É qualquer imperfeição ou inconsistência no produto do software ou em seu processo, um defeito é também uma não conformidade. </a:t>
            </a:r>
            <a:endParaRPr sz="2000">
              <a:solidFill>
                <a:srgbClr val="666666"/>
              </a:solidFill>
              <a:latin typeface="Times New Roman"/>
              <a:ea typeface="Times New Roman"/>
              <a:cs typeface="Times New Roman"/>
              <a:sym typeface="Times New Roman"/>
            </a:endParaRPr>
          </a:p>
          <a:p>
            <a:pPr marL="0" lvl="0" indent="0" algn="l" rtl="0">
              <a:spcBef>
                <a:spcPts val="600"/>
              </a:spcBef>
              <a:spcAft>
                <a:spcPts val="0"/>
              </a:spcAft>
              <a:buNone/>
            </a:pPr>
            <a:endParaRPr sz="2000">
              <a:solidFill>
                <a:srgbClr val="666666"/>
              </a:solidFill>
              <a:latin typeface="Times New Roman"/>
              <a:ea typeface="Times New Roman"/>
              <a:cs typeface="Times New Roman"/>
              <a:sym typeface="Times New Roman"/>
            </a:endParaRPr>
          </a:p>
          <a:p>
            <a:pPr marL="0" lvl="0" indent="0" algn="l" rtl="0">
              <a:spcBef>
                <a:spcPts val="600"/>
              </a:spcBef>
              <a:spcAft>
                <a:spcPts val="0"/>
              </a:spcAft>
              <a:buNone/>
            </a:pPr>
            <a:r>
              <a:rPr lang="en" sz="2000">
                <a:solidFill>
                  <a:srgbClr val="666666"/>
                </a:solidFill>
                <a:latin typeface="Times New Roman"/>
                <a:ea typeface="Times New Roman"/>
                <a:cs typeface="Times New Roman"/>
                <a:sym typeface="Times New Roman"/>
              </a:rPr>
              <a:t>O Defeito faz parte do produto, é algo que esta implementada no código de maneira errada.</a:t>
            </a:r>
            <a:endParaRPr sz="2000">
              <a:solidFill>
                <a:srgbClr val="666666"/>
              </a:solidFill>
            </a:endParaRPr>
          </a:p>
        </p:txBody>
      </p:sp>
    </p:spTree>
    <p:extLst>
      <p:ext uri="{BB962C8B-B14F-4D97-AF65-F5344CB8AC3E}">
        <p14:creationId xmlns:p14="http://schemas.microsoft.com/office/powerpoint/2010/main" val="412384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Principais Causas Defeitos</a:t>
            </a:r>
            <a:endParaRPr/>
          </a:p>
        </p:txBody>
      </p:sp>
      <p:sp>
        <p:nvSpPr>
          <p:cNvPr id="230" name="Google Shape;230;p34"/>
          <p:cNvSpPr txBox="1">
            <a:spLocks noGrp="1"/>
          </p:cNvSpPr>
          <p:nvPr>
            <p:ph type="body" idx="1"/>
          </p:nvPr>
        </p:nvSpPr>
        <p:spPr>
          <a:xfrm>
            <a:off x="66250" y="1509349"/>
            <a:ext cx="8229600" cy="34653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1400"/>
              </a:spcBef>
              <a:spcAft>
                <a:spcPts val="0"/>
              </a:spcAft>
              <a:buClr>
                <a:srgbClr val="666666"/>
              </a:buClr>
              <a:buSzPts val="1800"/>
              <a:buFont typeface="Times New Roman"/>
              <a:buChar char="●"/>
            </a:pPr>
            <a:r>
              <a:rPr lang="en" sz="1800">
                <a:solidFill>
                  <a:srgbClr val="666666"/>
                </a:solidFill>
                <a:latin typeface="Times New Roman"/>
                <a:ea typeface="Times New Roman"/>
                <a:cs typeface="Times New Roman"/>
                <a:sym typeface="Times New Roman"/>
              </a:rPr>
              <a:t>Usuários especificam os requisitos errados;</a:t>
            </a:r>
            <a:endParaRPr sz="1800">
              <a:solidFill>
                <a:srgbClr val="666666"/>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rgbClr val="666666"/>
              </a:buClr>
              <a:buSzPts val="1800"/>
              <a:buFont typeface="Times New Roman"/>
              <a:buChar char="●"/>
            </a:pPr>
            <a:r>
              <a:rPr lang="en" sz="1800">
                <a:solidFill>
                  <a:srgbClr val="666666"/>
                </a:solidFill>
                <a:latin typeface="Times New Roman"/>
                <a:ea typeface="Times New Roman"/>
                <a:cs typeface="Times New Roman"/>
                <a:sym typeface="Times New Roman"/>
              </a:rPr>
              <a:t>Analistas interpretam erradamente os requisitos</a:t>
            </a:r>
            <a:endParaRPr sz="1800">
              <a:solidFill>
                <a:srgbClr val="666666"/>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rgbClr val="666666"/>
              </a:buClr>
              <a:buSzPts val="1800"/>
              <a:buFont typeface="Times New Roman"/>
              <a:buChar char="●"/>
            </a:pPr>
            <a:r>
              <a:rPr lang="en" sz="1800">
                <a:solidFill>
                  <a:srgbClr val="666666"/>
                </a:solidFill>
                <a:latin typeface="Times New Roman"/>
                <a:ea typeface="Times New Roman"/>
                <a:cs typeface="Times New Roman"/>
                <a:sym typeface="Times New Roman"/>
              </a:rPr>
              <a:t>Especificações Funcionais e Técnicas elaboradas erroneamente;</a:t>
            </a:r>
            <a:endParaRPr sz="1800">
              <a:solidFill>
                <a:srgbClr val="666666"/>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rgbClr val="666666"/>
              </a:buClr>
              <a:buSzPts val="1800"/>
              <a:buFont typeface="Times New Roman"/>
              <a:buChar char="●"/>
            </a:pPr>
            <a:r>
              <a:rPr lang="en" sz="1800">
                <a:solidFill>
                  <a:srgbClr val="666666"/>
                </a:solidFill>
                <a:latin typeface="Times New Roman"/>
                <a:ea typeface="Times New Roman"/>
                <a:cs typeface="Times New Roman"/>
                <a:sym typeface="Times New Roman"/>
              </a:rPr>
              <a:t>Codificação errada;</a:t>
            </a:r>
            <a:endParaRPr sz="1800">
              <a:solidFill>
                <a:srgbClr val="666666"/>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rgbClr val="666666"/>
              </a:buClr>
              <a:buSzPts val="1800"/>
              <a:buFont typeface="Times New Roman"/>
              <a:buChar char="●"/>
            </a:pPr>
            <a:r>
              <a:rPr lang="en" sz="1800">
                <a:solidFill>
                  <a:srgbClr val="666666"/>
                </a:solidFill>
                <a:latin typeface="Times New Roman"/>
                <a:ea typeface="Times New Roman"/>
                <a:cs typeface="Times New Roman"/>
                <a:sym typeface="Times New Roman"/>
              </a:rPr>
              <a:t>Dados errados;</a:t>
            </a:r>
            <a:endParaRPr sz="1800">
              <a:solidFill>
                <a:srgbClr val="666666"/>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rgbClr val="666666"/>
              </a:buClr>
              <a:buSzPts val="1800"/>
              <a:buFont typeface="Times New Roman"/>
              <a:buChar char="●"/>
            </a:pPr>
            <a:r>
              <a:rPr lang="en" sz="1800">
                <a:solidFill>
                  <a:srgbClr val="666666"/>
                </a:solidFill>
                <a:latin typeface="Times New Roman"/>
                <a:ea typeface="Times New Roman"/>
                <a:cs typeface="Times New Roman"/>
                <a:sym typeface="Times New Roman"/>
              </a:rPr>
              <a:t>Correções erradas de defeitos;</a:t>
            </a:r>
            <a:endParaRPr sz="1800">
              <a:solidFill>
                <a:srgbClr val="666666"/>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rgbClr val="666666"/>
              </a:buClr>
              <a:buSzPts val="1800"/>
              <a:buFont typeface="Times New Roman"/>
              <a:buChar char="●"/>
            </a:pPr>
            <a:r>
              <a:rPr lang="en" sz="1800">
                <a:solidFill>
                  <a:srgbClr val="666666"/>
                </a:solidFill>
                <a:latin typeface="Times New Roman"/>
                <a:ea typeface="Times New Roman"/>
                <a:cs typeface="Times New Roman"/>
                <a:sym typeface="Times New Roman"/>
              </a:rPr>
              <a:t>Inconsistência nos dados.</a:t>
            </a:r>
            <a:endParaRPr sz="1800">
              <a:solidFill>
                <a:srgbClr val="666666"/>
              </a:solidFill>
              <a:latin typeface="Times New Roman"/>
              <a:ea typeface="Times New Roman"/>
              <a:cs typeface="Times New Roman"/>
              <a:sym typeface="Times New Roman"/>
            </a:endParaRPr>
          </a:p>
          <a:p>
            <a:pPr marL="0" lvl="0" indent="0" algn="l" rtl="0">
              <a:lnSpc>
                <a:spcPct val="115000"/>
              </a:lnSpc>
              <a:spcBef>
                <a:spcPts val="1400"/>
              </a:spcBef>
              <a:spcAft>
                <a:spcPts val="0"/>
              </a:spcAft>
              <a:buClr>
                <a:schemeClr val="dk1"/>
              </a:buClr>
              <a:buSzPts val="1100"/>
              <a:buFont typeface="Arial"/>
              <a:buNone/>
            </a:pPr>
            <a:endParaRPr sz="1800">
              <a:solidFill>
                <a:srgbClr val="666666"/>
              </a:solidFill>
              <a:latin typeface="Times New Roman"/>
              <a:ea typeface="Times New Roman"/>
              <a:cs typeface="Times New Roman"/>
              <a:sym typeface="Times New Roman"/>
            </a:endParaRPr>
          </a:p>
          <a:p>
            <a:pPr marL="0" lvl="0" indent="0" algn="l" rtl="0">
              <a:lnSpc>
                <a:spcPct val="115000"/>
              </a:lnSpc>
              <a:spcBef>
                <a:spcPts val="1400"/>
              </a:spcBef>
              <a:spcAft>
                <a:spcPts val="0"/>
              </a:spcAft>
              <a:buNone/>
            </a:pPr>
            <a:endParaRPr sz="1800">
              <a:solidFill>
                <a:srgbClr val="666666"/>
              </a:solidFill>
              <a:latin typeface="Times New Roman"/>
              <a:ea typeface="Times New Roman"/>
              <a:cs typeface="Times New Roman"/>
              <a:sym typeface="Times New Roman"/>
            </a:endParaRPr>
          </a:p>
          <a:p>
            <a:pPr marL="0" lvl="0" indent="0" algn="l" rtl="0">
              <a:spcBef>
                <a:spcPts val="1400"/>
              </a:spcBef>
              <a:spcAft>
                <a:spcPts val="0"/>
              </a:spcAft>
              <a:buNone/>
            </a:pPr>
            <a:endParaRPr sz="1800">
              <a:solidFill>
                <a:srgbClr val="666666"/>
              </a:solidFill>
            </a:endParaRPr>
          </a:p>
        </p:txBody>
      </p:sp>
      <p:pic>
        <p:nvPicPr>
          <p:cNvPr id="231" name="Google Shape;231;p34"/>
          <p:cNvPicPr preferRelativeResize="0"/>
          <p:nvPr/>
        </p:nvPicPr>
        <p:blipFill>
          <a:blip r:embed="rId3">
            <a:alphaModFix/>
          </a:blip>
          <a:stretch>
            <a:fillRect/>
          </a:stretch>
        </p:blipFill>
        <p:spPr>
          <a:xfrm>
            <a:off x="6146513" y="3040600"/>
            <a:ext cx="2466975" cy="1847850"/>
          </a:xfrm>
          <a:prstGeom prst="rect">
            <a:avLst/>
          </a:prstGeom>
          <a:noFill/>
          <a:ln>
            <a:noFill/>
          </a:ln>
        </p:spPr>
      </p:pic>
    </p:spTree>
    <p:extLst>
      <p:ext uri="{BB962C8B-B14F-4D97-AF65-F5344CB8AC3E}">
        <p14:creationId xmlns:p14="http://schemas.microsoft.com/office/powerpoint/2010/main" val="450702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3" name="Picture 2" descr="O Analista de Testes e o Analista de Requisitos | by Tiago Bacciotti  Moreira | Medium">
            <a:extLst>
              <a:ext uri="{FF2B5EF4-FFF2-40B4-BE49-F238E27FC236}">
                <a16:creationId xmlns:a16="http://schemas.microsoft.com/office/drawing/2014/main" id="{E9CB0259-926B-4C95-9D97-92A50DD46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337" y="440174"/>
            <a:ext cx="6987325" cy="4263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280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FE08A5-6824-4929-A8B5-BD4D44935E49}"/>
              </a:ext>
            </a:extLst>
          </p:cNvPr>
          <p:cNvSpPr>
            <a:spLocks noGrp="1"/>
          </p:cNvSpPr>
          <p:nvPr>
            <p:ph type="title"/>
          </p:nvPr>
        </p:nvSpPr>
        <p:spPr>
          <a:xfrm>
            <a:off x="252000" y="184692"/>
            <a:ext cx="8640000" cy="616454"/>
          </a:xfrm>
        </p:spPr>
        <p:txBody>
          <a:bodyPr/>
          <a:lstStyle/>
          <a:p>
            <a:r>
              <a:rPr lang="pt-BR" dirty="0">
                <a:solidFill>
                  <a:schemeClr val="bg1">
                    <a:lumMod val="50000"/>
                  </a:schemeClr>
                </a:solidFill>
              </a:rPr>
              <a:t>Sentimento</a:t>
            </a:r>
            <a:r>
              <a:rPr lang="pt-BR" dirty="0"/>
              <a:t> </a:t>
            </a:r>
            <a:r>
              <a:rPr lang="pt-BR" dirty="0" err="1"/>
              <a:t>del</a:t>
            </a:r>
            <a:r>
              <a:rPr lang="pt-BR" dirty="0"/>
              <a:t> cliente!</a:t>
            </a:r>
          </a:p>
        </p:txBody>
      </p:sp>
      <p:sp>
        <p:nvSpPr>
          <p:cNvPr id="3" name="Espaço Reservado para Conteúdo 2">
            <a:extLst>
              <a:ext uri="{FF2B5EF4-FFF2-40B4-BE49-F238E27FC236}">
                <a16:creationId xmlns:a16="http://schemas.microsoft.com/office/drawing/2014/main" id="{07166CB7-0DE5-48A0-B4CE-C0AFC7FD317D}"/>
              </a:ext>
            </a:extLst>
          </p:cNvPr>
          <p:cNvSpPr>
            <a:spLocks noGrp="1"/>
          </p:cNvSpPr>
          <p:nvPr>
            <p:ph idx="1"/>
          </p:nvPr>
        </p:nvSpPr>
        <p:spPr>
          <a:xfrm>
            <a:off x="390378" y="1156994"/>
            <a:ext cx="2250832" cy="1524070"/>
          </a:xfrm>
        </p:spPr>
        <p:txBody>
          <a:bodyPr>
            <a:noAutofit/>
          </a:bodyPr>
          <a:lstStyle/>
          <a:p>
            <a:pPr marL="257175" indent="-257175">
              <a:buFont typeface="Arial" panose="020B0604020202020204" pitchFamily="34" charset="0"/>
              <a:buChar char="•"/>
            </a:pPr>
            <a:r>
              <a:rPr lang="pt-BR" sz="2100" dirty="0">
                <a:solidFill>
                  <a:schemeClr val="bg1">
                    <a:lumMod val="65000"/>
                  </a:schemeClr>
                </a:solidFill>
              </a:rPr>
              <a:t>Raiva</a:t>
            </a:r>
          </a:p>
          <a:p>
            <a:pPr marL="257175" indent="-257175">
              <a:buFont typeface="Arial" panose="020B0604020202020204" pitchFamily="34" charset="0"/>
              <a:buChar char="•"/>
            </a:pPr>
            <a:r>
              <a:rPr lang="pt-BR" sz="2100" dirty="0">
                <a:solidFill>
                  <a:schemeClr val="bg1">
                    <a:lumMod val="65000"/>
                  </a:schemeClr>
                </a:solidFill>
              </a:rPr>
              <a:t>Frustação</a:t>
            </a:r>
          </a:p>
          <a:p>
            <a:pPr marL="257175" indent="-257175">
              <a:buFont typeface="Arial" panose="020B0604020202020204" pitchFamily="34" charset="0"/>
              <a:buChar char="•"/>
            </a:pPr>
            <a:r>
              <a:rPr lang="pt-BR" sz="2100" dirty="0">
                <a:solidFill>
                  <a:schemeClr val="bg1">
                    <a:lumMod val="65000"/>
                  </a:schemeClr>
                </a:solidFill>
              </a:rPr>
              <a:t>Desespero</a:t>
            </a:r>
          </a:p>
          <a:p>
            <a:pPr marL="257175" indent="-257175">
              <a:buFont typeface="Arial" panose="020B0604020202020204" pitchFamily="34" charset="0"/>
              <a:buChar char="•"/>
            </a:pPr>
            <a:r>
              <a:rPr lang="pt-BR" sz="2100" dirty="0">
                <a:solidFill>
                  <a:schemeClr val="bg1">
                    <a:lumMod val="65000"/>
                  </a:schemeClr>
                </a:solidFill>
              </a:rPr>
              <a:t>Agonia</a:t>
            </a:r>
          </a:p>
        </p:txBody>
      </p:sp>
      <p:sp>
        <p:nvSpPr>
          <p:cNvPr id="4" name="Espaço Reservado para Número de Slide 3">
            <a:extLst>
              <a:ext uri="{FF2B5EF4-FFF2-40B4-BE49-F238E27FC236}">
                <a16:creationId xmlns:a16="http://schemas.microsoft.com/office/drawing/2014/main" id="{597DA5C4-CFAF-4C61-8276-83C23E299FBB}"/>
              </a:ext>
            </a:extLst>
          </p:cNvPr>
          <p:cNvSpPr>
            <a:spLocks noGrp="1"/>
          </p:cNvSpPr>
          <p:nvPr>
            <p:ph type="sldNum" sz="quarter" idx="12"/>
          </p:nvPr>
        </p:nvSpPr>
        <p:spPr/>
        <p:txBody>
          <a:bodyPr/>
          <a:lstStyle/>
          <a:p>
            <a:endParaRPr lang="pt-BR" dirty="0"/>
          </a:p>
        </p:txBody>
      </p:sp>
      <p:pic>
        <p:nvPicPr>
          <p:cNvPr id="2050" name="Picture 2" descr="Gato De Botas - Home | Facebook">
            <a:extLst>
              <a:ext uri="{FF2B5EF4-FFF2-40B4-BE49-F238E27FC236}">
                <a16:creationId xmlns:a16="http://schemas.microsoft.com/office/drawing/2014/main" id="{7332A0AB-E96D-4E3E-8857-3B8A9801C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3621" y="1661535"/>
            <a:ext cx="2558342" cy="1594460"/>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83D39373-4985-40B1-92BC-6F4B87F9F635}"/>
              </a:ext>
            </a:extLst>
          </p:cNvPr>
          <p:cNvSpPr/>
          <p:nvPr/>
        </p:nvSpPr>
        <p:spPr>
          <a:xfrm>
            <a:off x="5223622" y="3493137"/>
            <a:ext cx="3243821" cy="646331"/>
          </a:xfrm>
          <a:prstGeom prst="rect">
            <a:avLst/>
          </a:prstGeom>
        </p:spPr>
        <p:txBody>
          <a:bodyPr wrap="square">
            <a:spAutoFit/>
          </a:bodyPr>
          <a:lstStyle/>
          <a:p>
            <a:pPr marL="257175" indent="-257175">
              <a:buFont typeface="Arial" panose="020B0604020202020204" pitchFamily="34" charset="0"/>
              <a:buChar char="•"/>
            </a:pPr>
            <a:r>
              <a:rPr lang="pt-BR" sz="1800" dirty="0">
                <a:solidFill>
                  <a:schemeClr val="bg1">
                    <a:lumMod val="65000"/>
                  </a:schemeClr>
                </a:solidFill>
              </a:rPr>
              <a:t>Oportunidade Perdida</a:t>
            </a:r>
          </a:p>
          <a:p>
            <a:pPr marL="257175" indent="-257175">
              <a:buFont typeface="Arial" panose="020B0604020202020204" pitchFamily="34" charset="0"/>
              <a:buChar char="•"/>
            </a:pPr>
            <a:r>
              <a:rPr lang="pt-BR" sz="1800" dirty="0">
                <a:solidFill>
                  <a:schemeClr val="bg1">
                    <a:lumMod val="65000"/>
                  </a:schemeClr>
                </a:solidFill>
              </a:rPr>
              <a:t>Perder dinheiro</a:t>
            </a:r>
          </a:p>
        </p:txBody>
      </p:sp>
    </p:spTree>
    <p:extLst>
      <p:ext uri="{BB962C8B-B14F-4D97-AF65-F5344CB8AC3E}">
        <p14:creationId xmlns:p14="http://schemas.microsoft.com/office/powerpoint/2010/main" val="3001476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5"/>
          <p:cNvPicPr preferRelativeResize="0"/>
          <p:nvPr/>
        </p:nvPicPr>
        <p:blipFill>
          <a:blip r:embed="rId3">
            <a:alphaModFix/>
          </a:blip>
          <a:stretch>
            <a:fillRect/>
          </a:stretch>
        </p:blipFill>
        <p:spPr>
          <a:xfrm>
            <a:off x="867437" y="-229535"/>
            <a:ext cx="7409125" cy="5556849"/>
          </a:xfrm>
          <a:prstGeom prst="rect">
            <a:avLst/>
          </a:prstGeom>
          <a:noFill/>
          <a:ln>
            <a:noFill/>
          </a:ln>
        </p:spPr>
      </p:pic>
    </p:spTree>
    <p:extLst>
      <p:ext uri="{BB962C8B-B14F-4D97-AF65-F5344CB8AC3E}">
        <p14:creationId xmlns:p14="http://schemas.microsoft.com/office/powerpoint/2010/main" val="2161921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Como resolver erros?</a:t>
            </a:r>
            <a:endParaRPr/>
          </a:p>
        </p:txBody>
      </p:sp>
      <p:sp>
        <p:nvSpPr>
          <p:cNvPr id="3" name="Retângulo 2">
            <a:extLst>
              <a:ext uri="{FF2B5EF4-FFF2-40B4-BE49-F238E27FC236}">
                <a16:creationId xmlns:a16="http://schemas.microsoft.com/office/drawing/2014/main" id="{C8BDA0E9-AA93-4758-892A-AA7A9283E02C}"/>
              </a:ext>
            </a:extLst>
          </p:cNvPr>
          <p:cNvSpPr/>
          <p:nvPr/>
        </p:nvSpPr>
        <p:spPr>
          <a:xfrm>
            <a:off x="2719687" y="1406363"/>
            <a:ext cx="1415772" cy="369332"/>
          </a:xfrm>
          <a:prstGeom prst="rect">
            <a:avLst/>
          </a:prstGeom>
        </p:spPr>
        <p:txBody>
          <a:bodyPr wrap="none">
            <a:spAutoFit/>
          </a:bodyPr>
          <a:lstStyle/>
          <a:p>
            <a:r>
              <a:rPr lang="pt-BR" sz="1800" dirty="0">
                <a:solidFill>
                  <a:schemeClr val="accent4">
                    <a:lumMod val="10000"/>
                  </a:schemeClr>
                </a:solidFill>
              </a:rPr>
              <a:t>Unit </a:t>
            </a:r>
            <a:r>
              <a:rPr lang="pt-BR" sz="1800" dirty="0" err="1">
                <a:solidFill>
                  <a:schemeClr val="accent4">
                    <a:lumMod val="10000"/>
                  </a:schemeClr>
                </a:solidFill>
              </a:rPr>
              <a:t>Testing</a:t>
            </a:r>
            <a:endParaRPr lang="pt-BR" sz="1800" dirty="0">
              <a:solidFill>
                <a:schemeClr val="accent4">
                  <a:lumMod val="10000"/>
                </a:schemeClr>
              </a:solidFill>
            </a:endParaRPr>
          </a:p>
        </p:txBody>
      </p:sp>
      <p:sp>
        <p:nvSpPr>
          <p:cNvPr id="4" name="Retângulo 3">
            <a:extLst>
              <a:ext uri="{FF2B5EF4-FFF2-40B4-BE49-F238E27FC236}">
                <a16:creationId xmlns:a16="http://schemas.microsoft.com/office/drawing/2014/main" id="{CE3D8633-A41C-445C-9E3E-FFAD6C63B0FE}"/>
              </a:ext>
            </a:extLst>
          </p:cNvPr>
          <p:cNvSpPr/>
          <p:nvPr/>
        </p:nvSpPr>
        <p:spPr>
          <a:xfrm>
            <a:off x="3564396" y="2196776"/>
            <a:ext cx="2095445" cy="369332"/>
          </a:xfrm>
          <a:prstGeom prst="rect">
            <a:avLst/>
          </a:prstGeom>
        </p:spPr>
        <p:txBody>
          <a:bodyPr wrap="none">
            <a:spAutoFit/>
          </a:bodyPr>
          <a:lstStyle/>
          <a:p>
            <a:r>
              <a:rPr lang="pt-BR" sz="1800" dirty="0" err="1">
                <a:solidFill>
                  <a:schemeClr val="accent5"/>
                </a:solidFill>
              </a:rPr>
              <a:t>Integration</a:t>
            </a:r>
            <a:r>
              <a:rPr lang="pt-BR" sz="1800" dirty="0">
                <a:solidFill>
                  <a:schemeClr val="accent5"/>
                </a:solidFill>
              </a:rPr>
              <a:t> </a:t>
            </a:r>
            <a:r>
              <a:rPr lang="pt-BR" sz="1800" dirty="0" err="1">
                <a:solidFill>
                  <a:schemeClr val="accent5"/>
                </a:solidFill>
              </a:rPr>
              <a:t>Testing</a:t>
            </a:r>
            <a:endParaRPr lang="pt-BR" sz="1800" dirty="0">
              <a:solidFill>
                <a:schemeClr val="accent5"/>
              </a:solidFill>
            </a:endParaRPr>
          </a:p>
        </p:txBody>
      </p:sp>
      <p:sp>
        <p:nvSpPr>
          <p:cNvPr id="5" name="Retângulo 4">
            <a:extLst>
              <a:ext uri="{FF2B5EF4-FFF2-40B4-BE49-F238E27FC236}">
                <a16:creationId xmlns:a16="http://schemas.microsoft.com/office/drawing/2014/main" id="{85486790-E147-42D0-A9EB-AAF62714DDB4}"/>
              </a:ext>
            </a:extLst>
          </p:cNvPr>
          <p:cNvSpPr/>
          <p:nvPr/>
        </p:nvSpPr>
        <p:spPr>
          <a:xfrm>
            <a:off x="998910" y="2842767"/>
            <a:ext cx="2172390" cy="369332"/>
          </a:xfrm>
          <a:prstGeom prst="rect">
            <a:avLst/>
          </a:prstGeom>
        </p:spPr>
        <p:txBody>
          <a:bodyPr wrap="none">
            <a:spAutoFit/>
          </a:bodyPr>
          <a:lstStyle/>
          <a:p>
            <a:r>
              <a:rPr lang="pt-BR" sz="1800" dirty="0" err="1">
                <a:solidFill>
                  <a:schemeClr val="accent3">
                    <a:lumMod val="50000"/>
                  </a:schemeClr>
                </a:solidFill>
              </a:rPr>
              <a:t>Regression</a:t>
            </a:r>
            <a:r>
              <a:rPr lang="pt-BR" sz="1800" dirty="0">
                <a:solidFill>
                  <a:schemeClr val="accent3">
                    <a:lumMod val="50000"/>
                  </a:schemeClr>
                </a:solidFill>
              </a:rPr>
              <a:t> </a:t>
            </a:r>
            <a:r>
              <a:rPr lang="pt-BR" sz="1800" dirty="0" err="1">
                <a:solidFill>
                  <a:schemeClr val="accent3">
                    <a:lumMod val="50000"/>
                  </a:schemeClr>
                </a:solidFill>
              </a:rPr>
              <a:t>Testing</a:t>
            </a:r>
            <a:endParaRPr lang="pt-BR" sz="1800" dirty="0">
              <a:solidFill>
                <a:schemeClr val="accent3">
                  <a:lumMod val="50000"/>
                </a:schemeClr>
              </a:solidFill>
            </a:endParaRPr>
          </a:p>
        </p:txBody>
      </p:sp>
      <p:sp>
        <p:nvSpPr>
          <p:cNvPr id="6" name="Retângulo 5">
            <a:extLst>
              <a:ext uri="{FF2B5EF4-FFF2-40B4-BE49-F238E27FC236}">
                <a16:creationId xmlns:a16="http://schemas.microsoft.com/office/drawing/2014/main" id="{134160BC-7AEF-4B00-9094-D1DF36F6AFCD}"/>
              </a:ext>
            </a:extLst>
          </p:cNvPr>
          <p:cNvSpPr/>
          <p:nvPr/>
        </p:nvSpPr>
        <p:spPr>
          <a:xfrm>
            <a:off x="5599450" y="2854581"/>
            <a:ext cx="2069797" cy="369332"/>
          </a:xfrm>
          <a:prstGeom prst="rect">
            <a:avLst/>
          </a:prstGeom>
        </p:spPr>
        <p:txBody>
          <a:bodyPr wrap="none">
            <a:spAutoFit/>
          </a:bodyPr>
          <a:lstStyle/>
          <a:p>
            <a:r>
              <a:rPr lang="pt-BR" sz="1800" dirty="0" err="1">
                <a:solidFill>
                  <a:schemeClr val="bg1">
                    <a:lumMod val="50000"/>
                  </a:schemeClr>
                </a:solidFill>
              </a:rPr>
              <a:t>Functional</a:t>
            </a:r>
            <a:r>
              <a:rPr lang="pt-BR" sz="1800" dirty="0">
                <a:solidFill>
                  <a:schemeClr val="bg1">
                    <a:lumMod val="50000"/>
                  </a:schemeClr>
                </a:solidFill>
              </a:rPr>
              <a:t> </a:t>
            </a:r>
            <a:r>
              <a:rPr lang="pt-BR" sz="1800" dirty="0" err="1">
                <a:solidFill>
                  <a:schemeClr val="bg1">
                    <a:lumMod val="50000"/>
                  </a:schemeClr>
                </a:solidFill>
              </a:rPr>
              <a:t>Testing</a:t>
            </a:r>
            <a:endParaRPr lang="pt-BR" sz="1800" dirty="0">
              <a:solidFill>
                <a:schemeClr val="bg1">
                  <a:lumMod val="50000"/>
                </a:schemeClr>
              </a:solidFill>
            </a:endParaRPr>
          </a:p>
        </p:txBody>
      </p:sp>
      <p:sp>
        <p:nvSpPr>
          <p:cNvPr id="7" name="Retângulo 6">
            <a:extLst>
              <a:ext uri="{FF2B5EF4-FFF2-40B4-BE49-F238E27FC236}">
                <a16:creationId xmlns:a16="http://schemas.microsoft.com/office/drawing/2014/main" id="{1CF27114-BA7C-4C2E-AAEB-CBF2F917561C}"/>
              </a:ext>
            </a:extLst>
          </p:cNvPr>
          <p:cNvSpPr/>
          <p:nvPr/>
        </p:nvSpPr>
        <p:spPr>
          <a:xfrm>
            <a:off x="5659841" y="1550255"/>
            <a:ext cx="2326278" cy="369332"/>
          </a:xfrm>
          <a:prstGeom prst="rect">
            <a:avLst/>
          </a:prstGeom>
        </p:spPr>
        <p:txBody>
          <a:bodyPr wrap="none">
            <a:spAutoFit/>
          </a:bodyPr>
          <a:lstStyle/>
          <a:p>
            <a:r>
              <a:rPr lang="pt-BR" sz="1800" dirty="0">
                <a:solidFill>
                  <a:srgbClr val="1D4080"/>
                </a:solidFill>
              </a:rPr>
              <a:t>Performance </a:t>
            </a:r>
            <a:r>
              <a:rPr lang="pt-BR" sz="1800" dirty="0" err="1">
                <a:solidFill>
                  <a:srgbClr val="1D4080"/>
                </a:solidFill>
              </a:rPr>
              <a:t>Testing</a:t>
            </a:r>
            <a:endParaRPr lang="pt-BR" sz="1800" dirty="0">
              <a:solidFill>
                <a:srgbClr val="1D4080"/>
              </a:solidFill>
            </a:endParaRPr>
          </a:p>
        </p:txBody>
      </p:sp>
      <p:sp>
        <p:nvSpPr>
          <p:cNvPr id="8" name="Retângulo 7">
            <a:extLst>
              <a:ext uri="{FF2B5EF4-FFF2-40B4-BE49-F238E27FC236}">
                <a16:creationId xmlns:a16="http://schemas.microsoft.com/office/drawing/2014/main" id="{62EAD3A3-2F4E-44AC-8C46-F99D1214D5FD}"/>
              </a:ext>
            </a:extLst>
          </p:cNvPr>
          <p:cNvSpPr/>
          <p:nvPr/>
        </p:nvSpPr>
        <p:spPr>
          <a:xfrm>
            <a:off x="3310858" y="3278638"/>
            <a:ext cx="1903085" cy="369332"/>
          </a:xfrm>
          <a:prstGeom prst="rect">
            <a:avLst/>
          </a:prstGeom>
        </p:spPr>
        <p:txBody>
          <a:bodyPr wrap="none">
            <a:spAutoFit/>
          </a:bodyPr>
          <a:lstStyle/>
          <a:p>
            <a:r>
              <a:rPr lang="pt-BR" sz="1800" dirty="0">
                <a:solidFill>
                  <a:schemeClr val="accent5">
                    <a:lumMod val="75000"/>
                  </a:schemeClr>
                </a:solidFill>
              </a:rPr>
              <a:t>Security </a:t>
            </a:r>
            <a:r>
              <a:rPr lang="pt-BR" sz="1800" dirty="0" err="1">
                <a:solidFill>
                  <a:schemeClr val="accent5">
                    <a:lumMod val="75000"/>
                  </a:schemeClr>
                </a:solidFill>
              </a:rPr>
              <a:t>Testing</a:t>
            </a:r>
            <a:r>
              <a:rPr lang="pt-BR" sz="1800" dirty="0">
                <a:solidFill>
                  <a:schemeClr val="accent5">
                    <a:lumMod val="75000"/>
                  </a:schemeClr>
                </a:solidFill>
              </a:rPr>
              <a:t> </a:t>
            </a:r>
          </a:p>
        </p:txBody>
      </p:sp>
      <p:sp>
        <p:nvSpPr>
          <p:cNvPr id="9" name="Retângulo 8">
            <a:extLst>
              <a:ext uri="{FF2B5EF4-FFF2-40B4-BE49-F238E27FC236}">
                <a16:creationId xmlns:a16="http://schemas.microsoft.com/office/drawing/2014/main" id="{C546B510-FAB2-433B-BF5E-DA89D80E97AA}"/>
              </a:ext>
            </a:extLst>
          </p:cNvPr>
          <p:cNvSpPr/>
          <p:nvPr/>
        </p:nvSpPr>
        <p:spPr>
          <a:xfrm>
            <a:off x="6080294" y="3680011"/>
            <a:ext cx="2069797" cy="369332"/>
          </a:xfrm>
          <a:prstGeom prst="rect">
            <a:avLst/>
          </a:prstGeom>
        </p:spPr>
        <p:txBody>
          <a:bodyPr wrap="none">
            <a:spAutoFit/>
          </a:bodyPr>
          <a:lstStyle/>
          <a:p>
            <a:r>
              <a:rPr lang="pt-BR" sz="1800" dirty="0" err="1">
                <a:solidFill>
                  <a:srgbClr val="FF0000"/>
                </a:solidFill>
              </a:rPr>
              <a:t>Resilience</a:t>
            </a:r>
            <a:r>
              <a:rPr lang="pt-BR" sz="1800" dirty="0">
                <a:solidFill>
                  <a:srgbClr val="FF0000"/>
                </a:solidFill>
              </a:rPr>
              <a:t> </a:t>
            </a:r>
            <a:r>
              <a:rPr lang="pt-BR" sz="1800" dirty="0" err="1">
                <a:solidFill>
                  <a:srgbClr val="FF0000"/>
                </a:solidFill>
              </a:rPr>
              <a:t>Testing</a:t>
            </a:r>
            <a:endParaRPr lang="pt-BR" sz="1800" dirty="0">
              <a:solidFill>
                <a:srgbClr val="FF0000"/>
              </a:solidFill>
            </a:endParaRPr>
          </a:p>
        </p:txBody>
      </p:sp>
      <p:sp>
        <p:nvSpPr>
          <p:cNvPr id="10" name="Retângulo 9">
            <a:extLst>
              <a:ext uri="{FF2B5EF4-FFF2-40B4-BE49-F238E27FC236}">
                <a16:creationId xmlns:a16="http://schemas.microsoft.com/office/drawing/2014/main" id="{43D6CCD7-1C81-4A09-82BF-2EF568E8AF83}"/>
              </a:ext>
            </a:extLst>
          </p:cNvPr>
          <p:cNvSpPr/>
          <p:nvPr/>
        </p:nvSpPr>
        <p:spPr>
          <a:xfrm>
            <a:off x="4262400" y="4170192"/>
            <a:ext cx="1659429" cy="369332"/>
          </a:xfrm>
          <a:prstGeom prst="rect">
            <a:avLst/>
          </a:prstGeom>
        </p:spPr>
        <p:txBody>
          <a:bodyPr wrap="none">
            <a:spAutoFit/>
          </a:bodyPr>
          <a:lstStyle/>
          <a:p>
            <a:r>
              <a:rPr lang="pt-BR" sz="1800" dirty="0">
                <a:solidFill>
                  <a:srgbClr val="E01E3E"/>
                </a:solidFill>
              </a:rPr>
              <a:t>Stress </a:t>
            </a:r>
            <a:r>
              <a:rPr lang="pt-BR" sz="1800" dirty="0" err="1">
                <a:solidFill>
                  <a:srgbClr val="E01E3E"/>
                </a:solidFill>
              </a:rPr>
              <a:t>Testing</a:t>
            </a:r>
            <a:endParaRPr lang="pt-BR" sz="1800" dirty="0">
              <a:solidFill>
                <a:srgbClr val="E01E3E"/>
              </a:solidFill>
            </a:endParaRPr>
          </a:p>
        </p:txBody>
      </p:sp>
      <p:sp>
        <p:nvSpPr>
          <p:cNvPr id="11" name="Retângulo 10">
            <a:extLst>
              <a:ext uri="{FF2B5EF4-FFF2-40B4-BE49-F238E27FC236}">
                <a16:creationId xmlns:a16="http://schemas.microsoft.com/office/drawing/2014/main" id="{180A0A6A-432F-4218-9497-90984021E193}"/>
              </a:ext>
            </a:extLst>
          </p:cNvPr>
          <p:cNvSpPr/>
          <p:nvPr/>
        </p:nvSpPr>
        <p:spPr>
          <a:xfrm>
            <a:off x="1760611" y="3985526"/>
            <a:ext cx="1723549" cy="369332"/>
          </a:xfrm>
          <a:prstGeom prst="rect">
            <a:avLst/>
          </a:prstGeom>
        </p:spPr>
        <p:txBody>
          <a:bodyPr wrap="none">
            <a:spAutoFit/>
          </a:bodyPr>
          <a:lstStyle/>
          <a:p>
            <a:r>
              <a:rPr lang="pt-BR" sz="1800" dirty="0" err="1">
                <a:solidFill>
                  <a:schemeClr val="accent1">
                    <a:lumMod val="60000"/>
                    <a:lumOff val="40000"/>
                  </a:schemeClr>
                </a:solidFill>
              </a:rPr>
              <a:t>Smoke</a:t>
            </a:r>
            <a:r>
              <a:rPr lang="pt-BR" sz="1800" dirty="0">
                <a:solidFill>
                  <a:schemeClr val="accent1">
                    <a:lumMod val="60000"/>
                    <a:lumOff val="40000"/>
                  </a:schemeClr>
                </a:solidFill>
              </a:rPr>
              <a:t> </a:t>
            </a:r>
            <a:r>
              <a:rPr lang="pt-BR" sz="1800" dirty="0" err="1">
                <a:solidFill>
                  <a:schemeClr val="accent1">
                    <a:lumMod val="60000"/>
                    <a:lumOff val="40000"/>
                  </a:schemeClr>
                </a:solidFill>
              </a:rPr>
              <a:t>Testing</a:t>
            </a:r>
            <a:endParaRPr lang="pt-BR" sz="1800" dirty="0">
              <a:solidFill>
                <a:schemeClr val="accent1">
                  <a:lumMod val="60000"/>
                  <a:lumOff val="40000"/>
                </a:schemeClr>
              </a:solidFill>
            </a:endParaRPr>
          </a:p>
        </p:txBody>
      </p:sp>
      <p:sp>
        <p:nvSpPr>
          <p:cNvPr id="12" name="Retângulo 11">
            <a:extLst>
              <a:ext uri="{FF2B5EF4-FFF2-40B4-BE49-F238E27FC236}">
                <a16:creationId xmlns:a16="http://schemas.microsoft.com/office/drawing/2014/main" id="{E38F2A1B-0243-4057-9015-8D47E367DB4D}"/>
              </a:ext>
            </a:extLst>
          </p:cNvPr>
          <p:cNvSpPr/>
          <p:nvPr/>
        </p:nvSpPr>
        <p:spPr>
          <a:xfrm>
            <a:off x="207668" y="2202418"/>
            <a:ext cx="1877437" cy="369332"/>
          </a:xfrm>
          <a:prstGeom prst="rect">
            <a:avLst/>
          </a:prstGeom>
        </p:spPr>
        <p:txBody>
          <a:bodyPr wrap="none">
            <a:spAutoFit/>
          </a:bodyPr>
          <a:lstStyle/>
          <a:p>
            <a:r>
              <a:rPr lang="pt-BR" sz="1800" dirty="0" err="1">
                <a:solidFill>
                  <a:schemeClr val="bg1">
                    <a:lumMod val="50000"/>
                  </a:schemeClr>
                </a:solidFill>
              </a:rPr>
              <a:t>Usability</a:t>
            </a:r>
            <a:r>
              <a:rPr lang="pt-BR" sz="1800" dirty="0">
                <a:solidFill>
                  <a:schemeClr val="bg1">
                    <a:lumMod val="50000"/>
                  </a:schemeClr>
                </a:solidFill>
              </a:rPr>
              <a:t> </a:t>
            </a:r>
            <a:r>
              <a:rPr lang="pt-BR" sz="1800" dirty="0" err="1">
                <a:solidFill>
                  <a:schemeClr val="bg1">
                    <a:lumMod val="50000"/>
                  </a:schemeClr>
                </a:solidFill>
              </a:rPr>
              <a:t>Testing</a:t>
            </a:r>
            <a:endParaRPr lang="pt-BR" sz="1800" dirty="0">
              <a:solidFill>
                <a:schemeClr val="bg1">
                  <a:lumMod val="50000"/>
                </a:schemeClr>
              </a:solidFill>
            </a:endParaRPr>
          </a:p>
        </p:txBody>
      </p:sp>
    </p:spTree>
    <p:extLst>
      <p:ext uri="{BB962C8B-B14F-4D97-AF65-F5344CB8AC3E}">
        <p14:creationId xmlns:p14="http://schemas.microsoft.com/office/powerpoint/2010/main" val="1024246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ctrTitle"/>
          </p:nvPr>
        </p:nvSpPr>
        <p:spPr>
          <a:xfrm>
            <a:off x="685800" y="1300757"/>
            <a:ext cx="7772400" cy="168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TDD</a:t>
            </a:r>
            <a:endParaRPr/>
          </a:p>
        </p:txBody>
      </p:sp>
      <p:sp>
        <p:nvSpPr>
          <p:cNvPr id="97" name="Google Shape;97;p17"/>
          <p:cNvSpPr txBox="1">
            <a:spLocks noGrp="1"/>
          </p:cNvSpPr>
          <p:nvPr>
            <p:ph type="subTitle" idx="1"/>
          </p:nvPr>
        </p:nvSpPr>
        <p:spPr>
          <a:xfrm>
            <a:off x="685800" y="3093357"/>
            <a:ext cx="7772400" cy="71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 name="Google Shape;98;p17"/>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99" name="Google Shape;99;p17"/>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História</a:t>
            </a:r>
            <a:endParaRPr/>
          </a:p>
        </p:txBody>
      </p:sp>
      <p:sp>
        <p:nvSpPr>
          <p:cNvPr id="105" name="Google Shape;105;p18"/>
          <p:cNvSpPr txBox="1">
            <a:spLocks noGrp="1"/>
          </p:cNvSpPr>
          <p:nvPr>
            <p:ph type="body" idx="1"/>
          </p:nvPr>
        </p:nvSpPr>
        <p:spPr>
          <a:xfrm>
            <a:off x="457200" y="1460499"/>
            <a:ext cx="8229600" cy="3465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Como lojista </a:t>
            </a:r>
            <a:endParaRPr/>
          </a:p>
          <a:p>
            <a:pPr marL="0" lvl="0" indent="0" algn="l" rtl="0">
              <a:spcBef>
                <a:spcPts val="600"/>
              </a:spcBef>
              <a:spcAft>
                <a:spcPts val="0"/>
              </a:spcAft>
              <a:buClr>
                <a:schemeClr val="dk1"/>
              </a:buClr>
              <a:buSzPts val="1100"/>
              <a:buFont typeface="Arial"/>
              <a:buNone/>
            </a:pPr>
            <a:r>
              <a:rPr lang="en"/>
              <a:t>Para fidelizar um cliente </a:t>
            </a:r>
            <a:endParaRPr/>
          </a:p>
          <a:p>
            <a:pPr marL="0" lvl="0" indent="0" algn="l" rtl="0">
              <a:spcBef>
                <a:spcPts val="600"/>
              </a:spcBef>
              <a:spcAft>
                <a:spcPts val="0"/>
              </a:spcAft>
              <a:buClr>
                <a:schemeClr val="dk1"/>
              </a:buClr>
              <a:buSzPts val="1100"/>
              <a:buFont typeface="Arial"/>
              <a:buNone/>
            </a:pPr>
            <a:r>
              <a:rPr lang="en"/>
              <a:t>Quero saber quanto de desconto posso conceder no carrinho</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pic>
        <p:nvPicPr>
          <p:cNvPr id="106" name="Google Shape;106;p18"/>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107" name="Google Shape;107;p18"/>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Critérios de Aceite</a:t>
            </a:r>
            <a:endParaRPr/>
          </a:p>
        </p:txBody>
      </p:sp>
      <p:sp>
        <p:nvSpPr>
          <p:cNvPr id="113" name="Google Shape;113;p19"/>
          <p:cNvSpPr txBox="1">
            <a:spLocks noGrp="1"/>
          </p:cNvSpPr>
          <p:nvPr>
            <p:ph type="body" idx="1"/>
          </p:nvPr>
        </p:nvSpPr>
        <p:spPr>
          <a:xfrm>
            <a:off x="457200" y="1308099"/>
            <a:ext cx="8229600" cy="3465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Acima de R$ 100 e abaixo de R$ 200 =&gt; 10% Acima de R$ 200 e abaixo de R$ 300 =&gt; 20% Acima de R$ 300 e abaixo de R$ 400 =&gt; 25% Acima de R$ 400 =&gt; 30%</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Clr>
                <a:schemeClr val="dk1"/>
              </a:buClr>
              <a:buSzPts val="1100"/>
              <a:buFont typeface="Arial"/>
              <a:buNone/>
            </a:pPr>
            <a:endParaRPr/>
          </a:p>
        </p:txBody>
      </p:sp>
      <p:pic>
        <p:nvPicPr>
          <p:cNvPr id="114" name="Google Shape;114;p19"/>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115" name="Google Shape;115;p19"/>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Quem sou!</a:t>
            </a:r>
            <a:endParaRPr/>
          </a:p>
        </p:txBody>
      </p:sp>
      <p:pic>
        <p:nvPicPr>
          <p:cNvPr id="3" name="Picture 2" descr="The best 20 things to see in Rio de Janeiro | Costa Cruises">
            <a:extLst>
              <a:ext uri="{FF2B5EF4-FFF2-40B4-BE49-F238E27FC236}">
                <a16:creationId xmlns:a16="http://schemas.microsoft.com/office/drawing/2014/main" id="{D12E04A9-4EB4-4EA7-9A33-C503341125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231" y="3930691"/>
            <a:ext cx="1821700" cy="10201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Nutrição para Atletas de Futevôlei - Cris Perroni">
            <a:extLst>
              <a:ext uri="{FF2B5EF4-FFF2-40B4-BE49-F238E27FC236}">
                <a16:creationId xmlns:a16="http://schemas.microsoft.com/office/drawing/2014/main" id="{4400C2B0-D3DF-4F81-9BDD-E66DA1CCC34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2657" y="3926388"/>
            <a:ext cx="1610153" cy="9923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Notícias do Flamengo: veja o que rolou nesta segunda (14) | Torcedores |  Notícias sobre Futebol, Games e outros esportes">
            <a:extLst>
              <a:ext uri="{FF2B5EF4-FFF2-40B4-BE49-F238E27FC236}">
                <a16:creationId xmlns:a16="http://schemas.microsoft.com/office/drawing/2014/main" id="{8B4D795B-B087-4C9C-B3CC-FF51C25F864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1089" y="3926388"/>
            <a:ext cx="1311720" cy="983790"/>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F798B3C8-508D-4BCE-9434-4B4EFCB7B0B1}"/>
              </a:ext>
            </a:extLst>
          </p:cNvPr>
          <p:cNvSpPr txBox="1"/>
          <p:nvPr/>
        </p:nvSpPr>
        <p:spPr>
          <a:xfrm>
            <a:off x="457200" y="1748790"/>
            <a:ext cx="6898042" cy="646331"/>
          </a:xfrm>
          <a:prstGeom prst="rect">
            <a:avLst/>
          </a:prstGeom>
          <a:noFill/>
        </p:spPr>
        <p:txBody>
          <a:bodyPr wrap="none" rtlCol="0">
            <a:spAutoFit/>
          </a:bodyPr>
          <a:lstStyle/>
          <a:p>
            <a:pPr marL="285750" indent="-285750">
              <a:buFont typeface="Arial" panose="020B0604020202020204" pitchFamily="34" charset="0"/>
              <a:buChar char="•"/>
            </a:pPr>
            <a:r>
              <a:rPr lang="pt-BR" sz="1800" dirty="0">
                <a:solidFill>
                  <a:schemeClr val="bg1">
                    <a:lumMod val="50000"/>
                  </a:schemeClr>
                </a:solidFill>
              </a:rPr>
              <a:t>Trabalho com agilidade e qualidade desde 2009</a:t>
            </a:r>
          </a:p>
          <a:p>
            <a:pPr marL="285750" indent="-285750">
              <a:buFont typeface="Arial" panose="020B0604020202020204" pitchFamily="34" charset="0"/>
              <a:buChar char="•"/>
            </a:pPr>
            <a:r>
              <a:rPr lang="pt-BR" sz="1800" dirty="0">
                <a:solidFill>
                  <a:schemeClr val="bg1">
                    <a:lumMod val="50000"/>
                  </a:schemeClr>
                </a:solidFill>
              </a:rPr>
              <a:t>Nós últimos 4 anos trabalhando mais diretamente com </a:t>
            </a:r>
            <a:r>
              <a:rPr lang="pt-BR" sz="1800" dirty="0" err="1">
                <a:solidFill>
                  <a:schemeClr val="bg1">
                    <a:lumMod val="50000"/>
                  </a:schemeClr>
                </a:solidFill>
              </a:rPr>
              <a:t>Devops</a:t>
            </a:r>
            <a:endParaRPr lang="pt-BR" sz="1800" dirty="0">
              <a:solidFill>
                <a:schemeClr val="bg1">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txBox="1">
            <a:spLocks noGrp="1"/>
          </p:cNvSpPr>
          <p:nvPr>
            <p:ph type="ctrTitle"/>
          </p:nvPr>
        </p:nvSpPr>
        <p:spPr>
          <a:xfrm>
            <a:off x="685800" y="1300757"/>
            <a:ext cx="7772400" cy="168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Coding Dojo</a:t>
            </a:r>
            <a:endParaRPr/>
          </a:p>
        </p:txBody>
      </p:sp>
      <p:sp>
        <p:nvSpPr>
          <p:cNvPr id="121" name="Google Shape;121;p20"/>
          <p:cNvSpPr txBox="1">
            <a:spLocks noGrp="1"/>
          </p:cNvSpPr>
          <p:nvPr>
            <p:ph type="subTitle" idx="1"/>
          </p:nvPr>
        </p:nvSpPr>
        <p:spPr>
          <a:xfrm>
            <a:off x="685800" y="3093357"/>
            <a:ext cx="7772400" cy="71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 name="Google Shape;122;p20"/>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123" name="Google Shape;123;p20"/>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Coding Dojo	</a:t>
            </a:r>
            <a:endParaRPr sz="3600"/>
          </a:p>
        </p:txBody>
      </p:sp>
      <p:sp>
        <p:nvSpPr>
          <p:cNvPr id="129" name="Google Shape;129;p21"/>
          <p:cNvSpPr txBox="1">
            <a:spLocks noGrp="1"/>
          </p:cNvSpPr>
          <p:nvPr>
            <p:ph type="body" idx="1"/>
          </p:nvPr>
        </p:nvSpPr>
        <p:spPr>
          <a:xfrm>
            <a:off x="457200" y="1460499"/>
            <a:ext cx="8229600" cy="346530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n" sz="2600"/>
              <a:t>“Um Coding Dojo é um encontro onde um grupo de programadores se reúne para trabalhar em conjunto em um desafio de programação. Eles estão lá para se divertir, e, através de uma metodologia pragmática, melhorar suas habilidades de programação e de trabalho em grupo.”  </a:t>
            </a:r>
            <a:r>
              <a:rPr lang="en" sz="2600" u="sng">
                <a:solidFill>
                  <a:schemeClr val="hlink"/>
                </a:solidFill>
                <a:hlinkClick r:id="rId3"/>
              </a:rPr>
              <a:t>http://codingdojo.org/</a:t>
            </a:r>
            <a:endParaRPr sz="2600"/>
          </a:p>
        </p:txBody>
      </p:sp>
      <p:pic>
        <p:nvPicPr>
          <p:cNvPr id="130" name="Google Shape;130;p21"/>
          <p:cNvPicPr preferRelativeResize="0"/>
          <p:nvPr/>
        </p:nvPicPr>
        <p:blipFill>
          <a:blip r:embed="rId4">
            <a:alphaModFix/>
          </a:blip>
          <a:stretch>
            <a:fillRect/>
          </a:stretch>
        </p:blipFill>
        <p:spPr>
          <a:xfrm>
            <a:off x="7949675" y="3914250"/>
            <a:ext cx="1194325" cy="1194325"/>
          </a:xfrm>
          <a:prstGeom prst="rect">
            <a:avLst/>
          </a:prstGeom>
          <a:noFill/>
          <a:ln>
            <a:noFill/>
          </a:ln>
        </p:spPr>
      </p:pic>
      <p:sp>
        <p:nvSpPr>
          <p:cNvPr id="131" name="Google Shape;131;p21"/>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Regras</a:t>
            </a:r>
            <a:endParaRPr sz="3600"/>
          </a:p>
        </p:txBody>
      </p:sp>
      <p:sp>
        <p:nvSpPr>
          <p:cNvPr id="137" name="Google Shape;137;p22"/>
          <p:cNvSpPr txBox="1">
            <a:spLocks noGrp="1"/>
          </p:cNvSpPr>
          <p:nvPr>
            <p:ph type="body" idx="1"/>
          </p:nvPr>
        </p:nvSpPr>
        <p:spPr>
          <a:xfrm>
            <a:off x="457200" y="1460499"/>
            <a:ext cx="8229600" cy="3465300"/>
          </a:xfrm>
          <a:prstGeom prst="rect">
            <a:avLst/>
          </a:prstGeom>
        </p:spPr>
        <p:txBody>
          <a:bodyPr spcFirstLastPara="1" wrap="square" lIns="91425" tIns="91425" rIns="91425" bIns="91425" anchor="t" anchorCtr="0">
            <a:noAutofit/>
          </a:bodyPr>
          <a:lstStyle/>
          <a:p>
            <a:pPr marL="457200" lvl="0" indent="-381000" algn="just" rtl="0">
              <a:spcBef>
                <a:spcPts val="600"/>
              </a:spcBef>
              <a:spcAft>
                <a:spcPts val="0"/>
              </a:spcAft>
              <a:buSzPts val="2400"/>
              <a:buChar char="●"/>
            </a:pPr>
            <a:r>
              <a:rPr lang="en" sz="2400"/>
              <a:t>Tempo de troca (4 min) ou atingir a meta</a:t>
            </a:r>
            <a:endParaRPr sz="2400"/>
          </a:p>
          <a:p>
            <a:pPr marL="457200" lvl="0" indent="-381000" algn="just" rtl="0">
              <a:spcBef>
                <a:spcPts val="0"/>
              </a:spcBef>
              <a:spcAft>
                <a:spcPts val="0"/>
              </a:spcAft>
              <a:buSzPts val="2400"/>
              <a:buChar char="●"/>
            </a:pPr>
            <a:r>
              <a:rPr lang="en" sz="2400"/>
              <a:t>Plateia não interrompe</a:t>
            </a:r>
            <a:endParaRPr sz="2400"/>
          </a:p>
          <a:p>
            <a:pPr marL="457200" lvl="0" indent="-381000" algn="just" rtl="0">
              <a:spcBef>
                <a:spcPts val="0"/>
              </a:spcBef>
              <a:spcAft>
                <a:spcPts val="0"/>
              </a:spcAft>
              <a:buSzPts val="2400"/>
              <a:buChar char="●"/>
            </a:pPr>
            <a:r>
              <a:rPr lang="en" sz="2400"/>
              <a:t>Tira dúvidas:</a:t>
            </a:r>
            <a:endParaRPr sz="2400"/>
          </a:p>
          <a:p>
            <a:pPr marL="914400" lvl="1" indent="-381000" algn="just" rtl="0">
              <a:spcBef>
                <a:spcPts val="0"/>
              </a:spcBef>
              <a:spcAft>
                <a:spcPts val="0"/>
              </a:spcAft>
              <a:buSzPts val="2400"/>
              <a:buChar char="○"/>
            </a:pPr>
            <a:r>
              <a:rPr lang="en"/>
              <a:t>D</a:t>
            </a:r>
            <a:r>
              <a:rPr lang="en" sz="2400"/>
              <a:t>upla a qualquer momento</a:t>
            </a:r>
            <a:endParaRPr sz="2400"/>
          </a:p>
          <a:p>
            <a:pPr marL="914400" marR="0" lvl="1" indent="-381000" algn="just" rtl="0">
              <a:lnSpc>
                <a:spcPct val="100000"/>
              </a:lnSpc>
              <a:spcBef>
                <a:spcPts val="0"/>
              </a:spcBef>
              <a:spcAft>
                <a:spcPts val="0"/>
              </a:spcAft>
              <a:buClr>
                <a:schemeClr val="dk2"/>
              </a:buClr>
              <a:buSzPts val="2400"/>
              <a:buFont typeface="Arial"/>
              <a:buChar char="○"/>
            </a:pPr>
            <a:r>
              <a:rPr lang="en"/>
              <a:t>Pla</a:t>
            </a:r>
            <a:r>
              <a:rPr lang="en" sz="2400"/>
              <a:t>teia nos intervalos entre as trocas</a:t>
            </a:r>
            <a:endParaRPr sz="2400"/>
          </a:p>
          <a:p>
            <a:pPr marL="457200" lvl="0" indent="-381000" algn="just" rtl="0">
              <a:spcBef>
                <a:spcPts val="0"/>
              </a:spcBef>
              <a:spcAft>
                <a:spcPts val="0"/>
              </a:spcAft>
              <a:buSzPts val="2400"/>
              <a:buChar char="●"/>
            </a:pPr>
            <a:r>
              <a:rPr lang="en" sz="2400"/>
              <a:t>Colaboração entre os participantes </a:t>
            </a:r>
            <a:endParaRPr sz="2400"/>
          </a:p>
          <a:p>
            <a:pPr marL="457200" lvl="0" indent="-381000" algn="just" rtl="0">
              <a:spcBef>
                <a:spcPts val="0"/>
              </a:spcBef>
              <a:spcAft>
                <a:spcPts val="0"/>
              </a:spcAft>
              <a:buSzPts val="2400"/>
              <a:buChar char="●"/>
            </a:pPr>
            <a:r>
              <a:rPr lang="en" sz="2400"/>
              <a:t>Sem pausa para “Pips”</a:t>
            </a:r>
            <a:endParaRPr sz="2400"/>
          </a:p>
          <a:p>
            <a:pPr marL="0" lvl="0" indent="0" algn="just" rtl="0">
              <a:spcBef>
                <a:spcPts val="600"/>
              </a:spcBef>
              <a:spcAft>
                <a:spcPts val="0"/>
              </a:spcAft>
              <a:buNone/>
            </a:pPr>
            <a:endParaRPr sz="1800"/>
          </a:p>
        </p:txBody>
      </p:sp>
      <p:pic>
        <p:nvPicPr>
          <p:cNvPr id="138" name="Google Shape;138;p22"/>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139" name="Google Shape;139;p22"/>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dojo</a:t>
            </a:r>
            <a:endParaRPr/>
          </a:p>
        </p:txBody>
      </p:sp>
      <p:pic>
        <p:nvPicPr>
          <p:cNvPr id="145" name="Google Shape;145;p23" descr="10426753_487211051413274_2678754347847773581_n.jpg"/>
          <p:cNvPicPr preferRelativeResize="0"/>
          <p:nvPr/>
        </p:nvPicPr>
        <p:blipFill>
          <a:blip r:embed="rId3">
            <a:alphaModFix/>
          </a:blip>
          <a:stretch>
            <a:fillRect/>
          </a:stretch>
        </p:blipFill>
        <p:spPr>
          <a:xfrm>
            <a:off x="1903038" y="1499875"/>
            <a:ext cx="5337924" cy="35586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Dojo 1 (50 min)</a:t>
            </a:r>
            <a:endParaRPr/>
          </a:p>
        </p:txBody>
      </p:sp>
      <p:sp>
        <p:nvSpPr>
          <p:cNvPr id="151" name="Google Shape;151;p24"/>
          <p:cNvSpPr txBox="1">
            <a:spLocks noGrp="1"/>
          </p:cNvSpPr>
          <p:nvPr>
            <p:ph type="body" idx="1"/>
          </p:nvPr>
        </p:nvSpPr>
        <p:spPr>
          <a:xfrm>
            <a:off x="457200" y="1460499"/>
            <a:ext cx="8229600" cy="3465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Vamos para prática!</a:t>
            </a:r>
            <a:endParaRPr/>
          </a:p>
          <a:p>
            <a:pPr marL="0" lvl="0" indent="0" algn="l" rtl="0">
              <a:spcBef>
                <a:spcPts val="600"/>
              </a:spcBef>
              <a:spcAft>
                <a:spcPts val="0"/>
              </a:spcAft>
              <a:buNone/>
            </a:pPr>
            <a:endParaRPr/>
          </a:p>
          <a:p>
            <a:pPr marL="0" lvl="0" indent="0" algn="l" rtl="0">
              <a:spcBef>
                <a:spcPts val="600"/>
              </a:spcBef>
              <a:spcAft>
                <a:spcPts val="0"/>
              </a:spcAft>
              <a:buNone/>
            </a:pPr>
            <a:r>
              <a:rPr lang="en" sz="2200" u="sng">
                <a:solidFill>
                  <a:schemeClr val="hlink"/>
                </a:solidFill>
                <a:hlinkClick r:id="rId3"/>
              </a:rPr>
              <a:t>https://renato-coutinho.signin.aws.amazon.com/console/</a:t>
            </a:r>
            <a:endParaRPr sz="2200"/>
          </a:p>
          <a:p>
            <a:pPr marL="0" lvl="0" indent="0" algn="l" rtl="0">
              <a:spcBef>
                <a:spcPts val="600"/>
              </a:spcBef>
              <a:spcAft>
                <a:spcPts val="0"/>
              </a:spcAft>
              <a:buNone/>
            </a:pPr>
            <a:r>
              <a:rPr lang="en" sz="2200"/>
              <a:t>aluno1...aluno20</a:t>
            </a:r>
            <a:endParaRPr sz="2200"/>
          </a:p>
          <a:p>
            <a:pPr marL="0" lvl="0" indent="0" algn="l" rtl="0">
              <a:spcBef>
                <a:spcPts val="600"/>
              </a:spcBef>
              <a:spcAft>
                <a:spcPts val="0"/>
              </a:spcAft>
              <a:buClr>
                <a:schemeClr val="dk1"/>
              </a:buClr>
              <a:buSzPts val="1100"/>
              <a:buFont typeface="Arial"/>
              <a:buNone/>
            </a:pPr>
            <a:r>
              <a:rPr lang="en" sz="2200"/>
              <a:t>treinamentobdd!!</a:t>
            </a:r>
            <a:endParaRPr sz="2200"/>
          </a:p>
        </p:txBody>
      </p:sp>
      <p:pic>
        <p:nvPicPr>
          <p:cNvPr id="152" name="Google Shape;152;p24"/>
          <p:cNvPicPr preferRelativeResize="0"/>
          <p:nvPr/>
        </p:nvPicPr>
        <p:blipFill>
          <a:blip r:embed="rId4">
            <a:alphaModFix/>
          </a:blip>
          <a:stretch>
            <a:fillRect/>
          </a:stretch>
        </p:blipFill>
        <p:spPr>
          <a:xfrm>
            <a:off x="7949675" y="3914250"/>
            <a:ext cx="1194325" cy="1194325"/>
          </a:xfrm>
          <a:prstGeom prst="rect">
            <a:avLst/>
          </a:prstGeom>
          <a:noFill/>
          <a:ln>
            <a:noFill/>
          </a:ln>
        </p:spPr>
      </p:pic>
      <p:sp>
        <p:nvSpPr>
          <p:cNvPr id="153" name="Google Shape;153;p24"/>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3"/>
        <p:cNvGrpSpPr/>
        <p:nvPr/>
      </p:nvGrpSpPr>
      <p:grpSpPr>
        <a:xfrm>
          <a:off x="0" y="0"/>
          <a:ext cx="0" cy="0"/>
          <a:chOff x="0" y="0"/>
          <a:chExt cx="0" cy="0"/>
        </a:xfrm>
      </p:grpSpPr>
      <p:sp>
        <p:nvSpPr>
          <p:cNvPr id="20" name="Retângulo 19">
            <a:extLst>
              <a:ext uri="{FF2B5EF4-FFF2-40B4-BE49-F238E27FC236}">
                <a16:creationId xmlns:a16="http://schemas.microsoft.com/office/drawing/2014/main" id="{D1CCCAE2-B853-4F3B-B7C4-86B8912E2AC9}"/>
              </a:ext>
            </a:extLst>
          </p:cNvPr>
          <p:cNvSpPr/>
          <p:nvPr/>
        </p:nvSpPr>
        <p:spPr>
          <a:xfrm>
            <a:off x="6608535" y="3650284"/>
            <a:ext cx="1956753" cy="13217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Retângulo 10">
            <a:extLst>
              <a:ext uri="{FF2B5EF4-FFF2-40B4-BE49-F238E27FC236}">
                <a16:creationId xmlns:a16="http://schemas.microsoft.com/office/drawing/2014/main" id="{DAA2640D-DC7E-497C-990E-AD05B483F82F}"/>
              </a:ext>
            </a:extLst>
          </p:cNvPr>
          <p:cNvSpPr/>
          <p:nvPr/>
        </p:nvSpPr>
        <p:spPr>
          <a:xfrm>
            <a:off x="262890" y="1611630"/>
            <a:ext cx="5120640" cy="195579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4" name="Google Shape;144;p23"/>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dojo</a:t>
            </a:r>
            <a:endParaRPr/>
          </a:p>
        </p:txBody>
      </p:sp>
      <p:sp>
        <p:nvSpPr>
          <p:cNvPr id="2" name="Retângulo 1">
            <a:extLst>
              <a:ext uri="{FF2B5EF4-FFF2-40B4-BE49-F238E27FC236}">
                <a16:creationId xmlns:a16="http://schemas.microsoft.com/office/drawing/2014/main" id="{E64A15C7-7C75-481B-984D-E8606772113D}"/>
              </a:ext>
            </a:extLst>
          </p:cNvPr>
          <p:cNvSpPr/>
          <p:nvPr/>
        </p:nvSpPr>
        <p:spPr>
          <a:xfrm>
            <a:off x="880111" y="2624516"/>
            <a:ext cx="1134560" cy="703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a:t>Desconto.java</a:t>
            </a:r>
          </a:p>
        </p:txBody>
      </p:sp>
      <p:sp>
        <p:nvSpPr>
          <p:cNvPr id="3" name="Retângulo 2">
            <a:extLst>
              <a:ext uri="{FF2B5EF4-FFF2-40B4-BE49-F238E27FC236}">
                <a16:creationId xmlns:a16="http://schemas.microsoft.com/office/drawing/2014/main" id="{441FDD33-C3CF-4BC6-B593-2E6A60AAAC98}"/>
              </a:ext>
            </a:extLst>
          </p:cNvPr>
          <p:cNvSpPr/>
          <p:nvPr/>
        </p:nvSpPr>
        <p:spPr>
          <a:xfrm>
            <a:off x="3512343" y="2674298"/>
            <a:ext cx="1445281" cy="703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a:t>DescontoTest.java</a:t>
            </a:r>
          </a:p>
        </p:txBody>
      </p:sp>
      <p:cxnSp>
        <p:nvCxnSpPr>
          <p:cNvPr id="6" name="Conector de Seta Reta 5">
            <a:extLst>
              <a:ext uri="{FF2B5EF4-FFF2-40B4-BE49-F238E27FC236}">
                <a16:creationId xmlns:a16="http://schemas.microsoft.com/office/drawing/2014/main" id="{A453DD9F-0588-4785-BBBF-8E39F2EC9EED}"/>
              </a:ext>
            </a:extLst>
          </p:cNvPr>
          <p:cNvCxnSpPr/>
          <p:nvPr/>
        </p:nvCxnSpPr>
        <p:spPr>
          <a:xfrm flipH="1">
            <a:off x="2067062" y="2932174"/>
            <a:ext cx="14452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DF94F38C-A39D-4646-B4E2-F2868BD8D863}"/>
              </a:ext>
            </a:extLst>
          </p:cNvPr>
          <p:cNvSpPr txBox="1"/>
          <p:nvPr/>
        </p:nvSpPr>
        <p:spPr>
          <a:xfrm>
            <a:off x="763785" y="3624572"/>
            <a:ext cx="5212080" cy="1169551"/>
          </a:xfrm>
          <a:prstGeom prst="rect">
            <a:avLst/>
          </a:prstGeom>
          <a:noFill/>
        </p:spPr>
        <p:txBody>
          <a:bodyPr wrap="square">
            <a:spAutoFit/>
          </a:bodyPr>
          <a:lstStyle/>
          <a:p>
            <a:pPr algn="l"/>
            <a:r>
              <a:rPr lang="pt-BR" b="1" i="0" dirty="0">
                <a:solidFill>
                  <a:schemeClr val="bg1">
                    <a:lumMod val="50000"/>
                  </a:schemeClr>
                </a:solidFill>
                <a:effectLst/>
                <a:latin typeface="Arial" panose="020B0604020202020204" pitchFamily="34" charset="0"/>
              </a:rPr>
              <a:t>CONTA GITHUB</a:t>
            </a:r>
          </a:p>
          <a:p>
            <a:pPr algn="l"/>
            <a:endParaRPr lang="pt-BR" b="1" i="0" dirty="0">
              <a:solidFill>
                <a:schemeClr val="bg1">
                  <a:lumMod val="50000"/>
                </a:schemeClr>
              </a:solidFill>
              <a:effectLst/>
              <a:latin typeface="Arial" panose="020B0604020202020204" pitchFamily="34" charset="0"/>
            </a:endParaRPr>
          </a:p>
          <a:p>
            <a:r>
              <a:rPr lang="pt-BR" dirty="0">
                <a:solidFill>
                  <a:schemeClr val="bg1">
                    <a:lumMod val="50000"/>
                  </a:schemeClr>
                </a:solidFill>
                <a:latin typeface="Arial" panose="020B0604020202020204" pitchFamily="34" charset="0"/>
              </a:rPr>
              <a:t>Conta: </a:t>
            </a:r>
            <a:r>
              <a:rPr lang="pt-BR" dirty="0" err="1">
                <a:solidFill>
                  <a:schemeClr val="bg1">
                    <a:lumMod val="50000"/>
                  </a:schemeClr>
                </a:solidFill>
                <a:latin typeface="Arial" panose="020B0604020202020204" pitchFamily="34" charset="0"/>
              </a:rPr>
              <a:t>alunortstreinamento</a:t>
            </a:r>
            <a:endParaRPr lang="pt-BR" dirty="0">
              <a:solidFill>
                <a:schemeClr val="bg1">
                  <a:lumMod val="50000"/>
                </a:schemeClr>
              </a:solidFill>
              <a:latin typeface="Arial" panose="020B0604020202020204" pitchFamily="34" charset="0"/>
            </a:endParaRPr>
          </a:p>
          <a:p>
            <a:r>
              <a:rPr lang="pt-BR" b="0" i="0" dirty="0">
                <a:solidFill>
                  <a:schemeClr val="bg1">
                    <a:lumMod val="50000"/>
                  </a:schemeClr>
                </a:solidFill>
                <a:effectLst/>
                <a:latin typeface="Arial" panose="020B0604020202020204" pitchFamily="34" charset="0"/>
              </a:rPr>
              <a:t>Senha: @lunoRts2020</a:t>
            </a:r>
          </a:p>
          <a:p>
            <a:pPr algn="l"/>
            <a:endParaRPr lang="pt-BR" b="0" i="0" dirty="0">
              <a:solidFill>
                <a:srgbClr val="222222"/>
              </a:solidFill>
              <a:effectLst/>
              <a:latin typeface="Arial" panose="020B0604020202020204" pitchFamily="34" charset="0"/>
            </a:endParaRPr>
          </a:p>
        </p:txBody>
      </p:sp>
      <p:pic>
        <p:nvPicPr>
          <p:cNvPr id="7170" name="Picture 2" descr="Cloud9 IDE - Wikipedia">
            <a:extLst>
              <a:ext uri="{FF2B5EF4-FFF2-40B4-BE49-F238E27FC236}">
                <a16:creationId xmlns:a16="http://schemas.microsoft.com/office/drawing/2014/main" id="{5505C09C-B1AD-4C5B-BD7A-55D62C3D9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131" y="1661482"/>
            <a:ext cx="941309" cy="753047"/>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EA09BBCF-563A-49FA-9243-53F29525A100}"/>
              </a:ext>
            </a:extLst>
          </p:cNvPr>
          <p:cNvPicPr>
            <a:picLocks noChangeAspect="1"/>
          </p:cNvPicPr>
          <p:nvPr/>
        </p:nvPicPr>
        <p:blipFill>
          <a:blip r:embed="rId4"/>
          <a:stretch>
            <a:fillRect/>
          </a:stretch>
        </p:blipFill>
        <p:spPr>
          <a:xfrm>
            <a:off x="7119078" y="2092583"/>
            <a:ext cx="878178" cy="833248"/>
          </a:xfrm>
          <a:prstGeom prst="rect">
            <a:avLst/>
          </a:prstGeom>
        </p:spPr>
      </p:pic>
      <p:cxnSp>
        <p:nvCxnSpPr>
          <p:cNvPr id="17" name="Conector de Seta Reta 16">
            <a:extLst>
              <a:ext uri="{FF2B5EF4-FFF2-40B4-BE49-F238E27FC236}">
                <a16:creationId xmlns:a16="http://schemas.microsoft.com/office/drawing/2014/main" id="{3938E71C-77E2-42B0-A6E8-B6734016D6E6}"/>
              </a:ext>
            </a:extLst>
          </p:cNvPr>
          <p:cNvCxnSpPr/>
          <p:nvPr/>
        </p:nvCxnSpPr>
        <p:spPr>
          <a:xfrm>
            <a:off x="5485689" y="2423160"/>
            <a:ext cx="14741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174" name="Picture 6" descr="5 Best Jenkins logo">
            <a:extLst>
              <a:ext uri="{FF2B5EF4-FFF2-40B4-BE49-F238E27FC236}">
                <a16:creationId xmlns:a16="http://schemas.microsoft.com/office/drawing/2014/main" id="{D70EE5A6-B966-428F-8A9C-9745D07479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9790" y="3621551"/>
            <a:ext cx="1956753" cy="134747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ector de Seta Reta 18">
            <a:extLst>
              <a:ext uri="{FF2B5EF4-FFF2-40B4-BE49-F238E27FC236}">
                <a16:creationId xmlns:a16="http://schemas.microsoft.com/office/drawing/2014/main" id="{CAF3B3B4-16FE-42A4-84E9-5CFE20A8E01A}"/>
              </a:ext>
            </a:extLst>
          </p:cNvPr>
          <p:cNvCxnSpPr>
            <a:cxnSpLocks/>
          </p:cNvCxnSpPr>
          <p:nvPr/>
        </p:nvCxnSpPr>
        <p:spPr>
          <a:xfrm flipH="1" flipV="1">
            <a:off x="7586912" y="3005278"/>
            <a:ext cx="1" cy="645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176" name="Picture 8" descr="aws-logo - Futurum">
            <a:extLst>
              <a:ext uri="{FF2B5EF4-FFF2-40B4-BE49-F238E27FC236}">
                <a16:creationId xmlns:a16="http://schemas.microsoft.com/office/drawing/2014/main" id="{6D21EC1C-D787-4AFF-8B15-341EBF8EF5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7868" y="3878626"/>
            <a:ext cx="881922" cy="66144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aws-logo - Futurum">
            <a:extLst>
              <a:ext uri="{FF2B5EF4-FFF2-40B4-BE49-F238E27FC236}">
                <a16:creationId xmlns:a16="http://schemas.microsoft.com/office/drawing/2014/main" id="{314BE9BE-6476-4400-8532-A331B8CFB8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39" y="3664822"/>
            <a:ext cx="881922" cy="661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62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56EB0A-0234-468F-864D-545D6C87BD9F}"/>
              </a:ext>
            </a:extLst>
          </p:cNvPr>
          <p:cNvSpPr>
            <a:spLocks noGrp="1"/>
          </p:cNvSpPr>
          <p:nvPr>
            <p:ph type="title"/>
          </p:nvPr>
        </p:nvSpPr>
        <p:spPr/>
        <p:txBody>
          <a:bodyPr/>
          <a:lstStyle/>
          <a:p>
            <a:r>
              <a:rPr lang="pt-BR" dirty="0"/>
              <a:t>Criar </a:t>
            </a:r>
            <a:r>
              <a:rPr lang="pt-BR" dirty="0" err="1"/>
              <a:t>Job</a:t>
            </a:r>
            <a:r>
              <a:rPr lang="pt-BR" dirty="0"/>
              <a:t> no Jenkins</a:t>
            </a:r>
          </a:p>
        </p:txBody>
      </p:sp>
      <p:sp>
        <p:nvSpPr>
          <p:cNvPr id="3" name="Espaço Reservado para Texto 2">
            <a:extLst>
              <a:ext uri="{FF2B5EF4-FFF2-40B4-BE49-F238E27FC236}">
                <a16:creationId xmlns:a16="http://schemas.microsoft.com/office/drawing/2014/main" id="{79424280-E568-4769-8708-88BEC8303CD7}"/>
              </a:ext>
            </a:extLst>
          </p:cNvPr>
          <p:cNvSpPr>
            <a:spLocks noGrp="1"/>
          </p:cNvSpPr>
          <p:nvPr>
            <p:ph type="body" idx="1"/>
          </p:nvPr>
        </p:nvSpPr>
        <p:spPr/>
        <p:txBody>
          <a:bodyPr/>
          <a:lstStyle/>
          <a:p>
            <a:pPr marL="38100" indent="0">
              <a:buNone/>
            </a:pPr>
            <a:r>
              <a:rPr lang="pt-BR" sz="1800" dirty="0">
                <a:hlinkClick r:id="rId2"/>
              </a:rPr>
              <a:t>http://ec2-3-81-129-211.compute-1.amazonaws.com:8080/</a:t>
            </a:r>
            <a:endParaRPr lang="pt-BR" sz="1800" dirty="0"/>
          </a:p>
          <a:p>
            <a:pPr marL="38100" indent="0">
              <a:buNone/>
            </a:pPr>
            <a:r>
              <a:rPr lang="pt-BR" sz="1800" dirty="0" err="1"/>
              <a:t>User</a:t>
            </a:r>
            <a:r>
              <a:rPr lang="pt-BR" sz="1800" dirty="0"/>
              <a:t>: </a:t>
            </a:r>
            <a:r>
              <a:rPr lang="pt-BR" sz="1800" dirty="0" err="1"/>
              <a:t>rtstreinamento</a:t>
            </a:r>
            <a:endParaRPr lang="pt-BR" sz="1800" dirty="0"/>
          </a:p>
          <a:p>
            <a:pPr marL="38100" indent="0">
              <a:buNone/>
            </a:pPr>
            <a:r>
              <a:rPr lang="pt-BR" sz="1800" dirty="0" err="1"/>
              <a:t>Pass</a:t>
            </a:r>
            <a:r>
              <a:rPr lang="pt-BR" sz="1800" dirty="0"/>
              <a:t>: </a:t>
            </a:r>
            <a:r>
              <a:rPr lang="pt-BR" sz="1800" dirty="0" err="1"/>
              <a:t>rtstreinamento</a:t>
            </a:r>
            <a:r>
              <a:rPr lang="pt-BR" sz="1800" dirty="0"/>
              <a:t>!!</a:t>
            </a:r>
          </a:p>
          <a:p>
            <a:pPr marL="38100" indent="0">
              <a:buNone/>
            </a:pPr>
            <a:endParaRPr lang="pt-BR" sz="1800" dirty="0"/>
          </a:p>
          <a:p>
            <a:pPr marL="38100" indent="0">
              <a:buNone/>
            </a:pPr>
            <a:r>
              <a:rPr lang="pt-BR" sz="1800" dirty="0"/>
              <a:t>Nome </a:t>
            </a:r>
            <a:r>
              <a:rPr lang="pt-BR" sz="1800" dirty="0" err="1"/>
              <a:t>Job</a:t>
            </a:r>
            <a:r>
              <a:rPr lang="pt-BR" sz="1800" dirty="0"/>
              <a:t>: </a:t>
            </a:r>
            <a:r>
              <a:rPr lang="pt-BR" sz="1800" dirty="0" err="1"/>
              <a:t>App_Desconto_Venda_SeuNome</a:t>
            </a:r>
            <a:endParaRPr lang="pt-BR" sz="1800" dirty="0"/>
          </a:p>
          <a:p>
            <a:pPr marL="38100" indent="0">
              <a:buNone/>
            </a:pPr>
            <a:r>
              <a:rPr lang="pt-BR" sz="1800" dirty="0" err="1"/>
              <a:t>Branch</a:t>
            </a:r>
            <a:r>
              <a:rPr lang="pt-BR" sz="1800" dirty="0"/>
              <a:t>: ilabturma1	</a:t>
            </a:r>
          </a:p>
          <a:p>
            <a:pPr marL="38100" indent="0">
              <a:buNone/>
            </a:pPr>
            <a:endParaRPr lang="pt-BR" sz="1800" dirty="0"/>
          </a:p>
          <a:p>
            <a:pPr marL="38100" indent="0">
              <a:buNone/>
            </a:pPr>
            <a:r>
              <a:rPr lang="pt-BR" sz="1800" dirty="0">
                <a:hlinkClick r:id="rId3"/>
              </a:rPr>
              <a:t>https://github.com/renatoadsumus/cucumber.git</a:t>
            </a:r>
            <a:endParaRPr lang="pt-BR" sz="1800" dirty="0"/>
          </a:p>
          <a:p>
            <a:pPr marL="38100" indent="0">
              <a:buNone/>
            </a:pPr>
            <a:endParaRPr lang="pt-BR" sz="1800" dirty="0"/>
          </a:p>
        </p:txBody>
      </p:sp>
    </p:spTree>
    <p:extLst>
      <p:ext uri="{BB962C8B-B14F-4D97-AF65-F5344CB8AC3E}">
        <p14:creationId xmlns:p14="http://schemas.microsoft.com/office/powerpoint/2010/main" val="1468581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 que é?</a:t>
            </a:r>
            <a:endParaRPr/>
          </a:p>
        </p:txBody>
      </p:sp>
      <p:sp>
        <p:nvSpPr>
          <p:cNvPr id="159" name="Google Shape;159;p25"/>
          <p:cNvSpPr txBox="1">
            <a:spLocks noGrp="1"/>
          </p:cNvSpPr>
          <p:nvPr>
            <p:ph type="body" idx="1"/>
          </p:nvPr>
        </p:nvSpPr>
        <p:spPr>
          <a:xfrm>
            <a:off x="457200" y="1460499"/>
            <a:ext cx="8229600" cy="3465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Desenvolvimento orientado a testes;</a:t>
            </a:r>
            <a:endParaRPr/>
          </a:p>
          <a:p>
            <a:pPr marL="457200" lvl="0" indent="-419100" algn="l" rtl="0">
              <a:spcBef>
                <a:spcPts val="0"/>
              </a:spcBef>
              <a:spcAft>
                <a:spcPts val="0"/>
              </a:spcAft>
              <a:buSzPts val="3000"/>
              <a:buChar char="●"/>
            </a:pPr>
            <a:r>
              <a:rPr lang="en"/>
              <a:t>Não é um método de teste e sim de design de código;</a:t>
            </a:r>
            <a:endParaRPr/>
          </a:p>
          <a:p>
            <a:pPr marL="457200" lvl="0" indent="-419100" algn="l" rtl="0">
              <a:spcBef>
                <a:spcPts val="0"/>
              </a:spcBef>
              <a:spcAft>
                <a:spcPts val="0"/>
              </a:spcAft>
              <a:buSzPts val="3000"/>
              <a:buChar char="●"/>
            </a:pPr>
            <a:r>
              <a:rPr lang="en"/>
              <a:t>"código limpo que funciona";</a:t>
            </a:r>
            <a:endParaRPr/>
          </a:p>
          <a:p>
            <a:pPr marL="457200" lvl="0" indent="-419100" algn="l" rtl="0">
              <a:spcBef>
                <a:spcPts val="0"/>
              </a:spcBef>
              <a:spcAft>
                <a:spcPts val="0"/>
              </a:spcAft>
              <a:buSzPts val="3000"/>
              <a:buChar char="●"/>
            </a:pPr>
            <a:r>
              <a:rPr lang="en"/>
              <a:t>"código simples com qualidade"</a:t>
            </a:r>
            <a:endParaRPr/>
          </a:p>
          <a:p>
            <a:pPr marL="0" lvl="0" indent="0" algn="l" rtl="0">
              <a:spcBef>
                <a:spcPts val="600"/>
              </a:spcBef>
              <a:spcAft>
                <a:spcPts val="0"/>
              </a:spcAft>
              <a:buNone/>
            </a:pPr>
            <a:endParaRPr/>
          </a:p>
        </p:txBody>
      </p:sp>
      <p:pic>
        <p:nvPicPr>
          <p:cNvPr id="160" name="Google Shape;160;p25"/>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161" name="Google Shape;161;p25"/>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Algumas vantagens</a:t>
            </a:r>
            <a:endParaRPr/>
          </a:p>
        </p:txBody>
      </p:sp>
      <p:sp>
        <p:nvSpPr>
          <p:cNvPr id="167" name="Google Shape;167;p26"/>
          <p:cNvSpPr txBox="1">
            <a:spLocks noGrp="1"/>
          </p:cNvSpPr>
          <p:nvPr>
            <p:ph type="body" idx="1"/>
          </p:nvPr>
        </p:nvSpPr>
        <p:spPr>
          <a:xfrm>
            <a:off x="457200" y="1460499"/>
            <a:ext cx="8229600" cy="3465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Foco no teste, não na </a:t>
            </a:r>
            <a:endParaRPr/>
          </a:p>
          <a:p>
            <a:pPr marL="0" lvl="0" indent="0" algn="l" rtl="0">
              <a:spcBef>
                <a:spcPts val="600"/>
              </a:spcBef>
              <a:spcAft>
                <a:spcPts val="0"/>
              </a:spcAft>
              <a:buNone/>
            </a:pPr>
            <a:r>
              <a:rPr lang="en"/>
              <a:t>implementação;</a:t>
            </a:r>
            <a:endParaRPr/>
          </a:p>
          <a:p>
            <a:pPr marL="457200" lvl="0" indent="-419100" algn="l" rtl="0">
              <a:spcBef>
                <a:spcPts val="600"/>
              </a:spcBef>
              <a:spcAft>
                <a:spcPts val="0"/>
              </a:spcAft>
              <a:buSzPts val="3000"/>
              <a:buChar char="●"/>
            </a:pPr>
            <a:r>
              <a:rPr lang="en"/>
              <a:t>Código já nasce testado;</a:t>
            </a:r>
            <a:endParaRPr/>
          </a:p>
          <a:p>
            <a:pPr marL="457200" lvl="0" indent="-419100" algn="l" rtl="0">
              <a:spcBef>
                <a:spcPts val="0"/>
              </a:spcBef>
              <a:spcAft>
                <a:spcPts val="0"/>
              </a:spcAft>
              <a:buSzPts val="3000"/>
              <a:buChar char="●"/>
            </a:pPr>
            <a:r>
              <a:rPr lang="en"/>
              <a:t>Simplicidade;</a:t>
            </a:r>
            <a:endParaRPr/>
          </a:p>
          <a:p>
            <a:pPr marL="457200" lvl="0" indent="-419100" algn="l" rtl="0">
              <a:spcBef>
                <a:spcPts val="0"/>
              </a:spcBef>
              <a:spcAft>
                <a:spcPts val="0"/>
              </a:spcAft>
              <a:buSzPts val="3000"/>
              <a:buChar char="●"/>
            </a:pPr>
            <a:r>
              <a:rPr lang="en"/>
              <a:t>Melhor design de classes.</a:t>
            </a:r>
            <a:endParaRPr/>
          </a:p>
        </p:txBody>
      </p:sp>
      <p:pic>
        <p:nvPicPr>
          <p:cNvPr id="168" name="Google Shape;168;p26"/>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169" name="Google Shape;169;p26"/>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170" name="Google Shape;170;p26" descr="Test-Driven-Development-By-Example-Cover-239x300.jpg"/>
          <p:cNvPicPr preferRelativeResize="0"/>
          <p:nvPr/>
        </p:nvPicPr>
        <p:blipFill>
          <a:blip r:embed="rId4">
            <a:alphaModFix/>
          </a:blip>
          <a:stretch>
            <a:fillRect/>
          </a:stretch>
        </p:blipFill>
        <p:spPr>
          <a:xfrm>
            <a:off x="6410313" y="447950"/>
            <a:ext cx="2276475" cy="2857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Fluxo Trabalho</a:t>
            </a:r>
            <a:endParaRPr/>
          </a:p>
        </p:txBody>
      </p:sp>
      <p:sp>
        <p:nvSpPr>
          <p:cNvPr id="176" name="Google Shape;176;p27"/>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177" name="Google Shape;177;p27"/>
          <p:cNvPicPr preferRelativeResize="0"/>
          <p:nvPr/>
        </p:nvPicPr>
        <p:blipFill>
          <a:blip r:embed="rId3">
            <a:alphaModFix/>
          </a:blip>
          <a:stretch>
            <a:fillRect/>
          </a:stretch>
        </p:blipFill>
        <p:spPr>
          <a:xfrm>
            <a:off x="7949675" y="3914250"/>
            <a:ext cx="1194325" cy="1194325"/>
          </a:xfrm>
          <a:prstGeom prst="rect">
            <a:avLst/>
          </a:prstGeom>
          <a:noFill/>
          <a:ln>
            <a:noFill/>
          </a:ln>
        </p:spPr>
      </p:pic>
      <p:pic>
        <p:nvPicPr>
          <p:cNvPr id="178" name="Google Shape;178;p27" descr="ciclo.png"/>
          <p:cNvPicPr preferRelativeResize="0"/>
          <p:nvPr/>
        </p:nvPicPr>
        <p:blipFill>
          <a:blip r:embed="rId4">
            <a:alphaModFix/>
          </a:blip>
          <a:stretch>
            <a:fillRect/>
          </a:stretch>
        </p:blipFill>
        <p:spPr>
          <a:xfrm>
            <a:off x="3026975" y="1347475"/>
            <a:ext cx="3541491" cy="3667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conhecendo você</a:t>
            </a:r>
            <a:endParaRPr/>
          </a:p>
        </p:txBody>
      </p:sp>
      <p:pic>
        <p:nvPicPr>
          <p:cNvPr id="45" name="Google Shape;45;p10" descr="imagem-profissional.jpg"/>
          <p:cNvPicPr preferRelativeResize="0"/>
          <p:nvPr/>
        </p:nvPicPr>
        <p:blipFill>
          <a:blip r:embed="rId3">
            <a:alphaModFix/>
          </a:blip>
          <a:stretch>
            <a:fillRect/>
          </a:stretch>
        </p:blipFill>
        <p:spPr>
          <a:xfrm>
            <a:off x="2392700" y="1682325"/>
            <a:ext cx="4358599" cy="32822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Maven</a:t>
            </a:r>
            <a:endParaRPr/>
          </a:p>
        </p:txBody>
      </p:sp>
      <p:sp>
        <p:nvSpPr>
          <p:cNvPr id="184" name="Google Shape;184;p28"/>
          <p:cNvSpPr txBox="1">
            <a:spLocks noGrp="1"/>
          </p:cNvSpPr>
          <p:nvPr>
            <p:ph type="body" idx="1"/>
          </p:nvPr>
        </p:nvSpPr>
        <p:spPr>
          <a:xfrm>
            <a:off x="457200" y="1460499"/>
            <a:ext cx="8229600" cy="3465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Ferramenta de automação de compilação;</a:t>
            </a:r>
            <a:endParaRPr/>
          </a:p>
          <a:p>
            <a:pPr marL="457200" lvl="0" indent="-419100" algn="l" rtl="0">
              <a:spcBef>
                <a:spcPts val="0"/>
              </a:spcBef>
              <a:spcAft>
                <a:spcPts val="0"/>
              </a:spcAft>
              <a:buSzPts val="3000"/>
              <a:buChar char="●"/>
            </a:pPr>
            <a:r>
              <a:rPr lang="en"/>
              <a:t>Gerenciador de dependências;</a:t>
            </a:r>
            <a:endParaRPr/>
          </a:p>
          <a:p>
            <a:pPr marL="457200" lvl="0" indent="-419100" algn="l" rtl="0">
              <a:spcBef>
                <a:spcPts val="0"/>
              </a:spcBef>
              <a:spcAft>
                <a:spcPts val="0"/>
              </a:spcAft>
              <a:buSzPts val="3000"/>
              <a:buChar char="●"/>
            </a:pPr>
            <a:r>
              <a:rPr lang="en" u="sng">
                <a:solidFill>
                  <a:schemeClr val="hlink"/>
                </a:solidFill>
                <a:hlinkClick r:id="rId3"/>
              </a:rPr>
              <a:t>Se quiser saber mais</a:t>
            </a:r>
            <a:r>
              <a:rPr lang="en"/>
              <a:t>…</a:t>
            </a:r>
            <a:endParaRPr/>
          </a:p>
        </p:txBody>
      </p:sp>
      <p:pic>
        <p:nvPicPr>
          <p:cNvPr id="185" name="Google Shape;185;p28"/>
          <p:cNvPicPr preferRelativeResize="0"/>
          <p:nvPr/>
        </p:nvPicPr>
        <p:blipFill>
          <a:blip r:embed="rId4">
            <a:alphaModFix/>
          </a:blip>
          <a:stretch>
            <a:fillRect/>
          </a:stretch>
        </p:blipFill>
        <p:spPr>
          <a:xfrm>
            <a:off x="7949675" y="3914250"/>
            <a:ext cx="1194325" cy="1194325"/>
          </a:xfrm>
          <a:prstGeom prst="rect">
            <a:avLst/>
          </a:prstGeom>
          <a:noFill/>
          <a:ln>
            <a:noFill/>
          </a:ln>
        </p:spPr>
      </p:pic>
      <p:sp>
        <p:nvSpPr>
          <p:cNvPr id="186" name="Google Shape;186;p28"/>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Assert </a:t>
            </a:r>
            <a:endParaRPr/>
          </a:p>
        </p:txBody>
      </p:sp>
      <p:sp>
        <p:nvSpPr>
          <p:cNvPr id="192" name="Google Shape;192;p29"/>
          <p:cNvSpPr txBox="1">
            <a:spLocks noGrp="1"/>
          </p:cNvSpPr>
          <p:nvPr>
            <p:ph type="body" idx="1"/>
          </p:nvPr>
        </p:nvSpPr>
        <p:spPr>
          <a:xfrm>
            <a:off x="457200" y="1460499"/>
            <a:ext cx="8229600" cy="3465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400"/>
              <a:t>assertEquals(long expected, long actual) </a:t>
            </a:r>
            <a:endParaRPr sz="2400"/>
          </a:p>
          <a:p>
            <a:pPr marL="0" lvl="0" indent="0" algn="l" rtl="0">
              <a:spcBef>
                <a:spcPts val="600"/>
              </a:spcBef>
              <a:spcAft>
                <a:spcPts val="0"/>
              </a:spcAft>
              <a:buClr>
                <a:schemeClr val="dk1"/>
              </a:buClr>
              <a:buSzPts val="1100"/>
              <a:buFont typeface="Arial"/>
              <a:buNone/>
            </a:pPr>
            <a:r>
              <a:rPr lang="en" sz="2400"/>
              <a:t>assertNotEquals(long unexpected, long actual) </a:t>
            </a:r>
            <a:endParaRPr sz="2400"/>
          </a:p>
          <a:p>
            <a:pPr marL="0" lvl="0" indent="0" algn="l" rtl="0">
              <a:spcBef>
                <a:spcPts val="600"/>
              </a:spcBef>
              <a:spcAft>
                <a:spcPts val="0"/>
              </a:spcAft>
              <a:buClr>
                <a:schemeClr val="dk1"/>
              </a:buClr>
              <a:buSzPts val="1100"/>
              <a:buFont typeface="Arial"/>
              <a:buNone/>
            </a:pPr>
            <a:r>
              <a:rPr lang="en" sz="2400"/>
              <a:t>assertNull(Object object) </a:t>
            </a:r>
            <a:endParaRPr sz="2400"/>
          </a:p>
          <a:p>
            <a:pPr marL="0" lvl="0" indent="0" algn="l" rtl="0">
              <a:spcBef>
                <a:spcPts val="600"/>
              </a:spcBef>
              <a:spcAft>
                <a:spcPts val="0"/>
              </a:spcAft>
              <a:buClr>
                <a:schemeClr val="dk1"/>
              </a:buClr>
              <a:buSzPts val="1100"/>
              <a:buFont typeface="Arial"/>
              <a:buNone/>
            </a:pPr>
            <a:r>
              <a:rPr lang="en" sz="2400"/>
              <a:t>assertNotNull(String message, Object object) </a:t>
            </a:r>
            <a:endParaRPr sz="2400"/>
          </a:p>
          <a:p>
            <a:pPr marL="0" lvl="0" indent="0" algn="l" rtl="0">
              <a:spcBef>
                <a:spcPts val="600"/>
              </a:spcBef>
              <a:spcAft>
                <a:spcPts val="0"/>
              </a:spcAft>
              <a:buClr>
                <a:schemeClr val="dk1"/>
              </a:buClr>
              <a:buSzPts val="1100"/>
              <a:buFont typeface="Arial"/>
              <a:buNone/>
            </a:pPr>
            <a:r>
              <a:rPr lang="en" sz="2400"/>
              <a:t>assertTrue(boolean condition) </a:t>
            </a:r>
            <a:endParaRPr sz="2400"/>
          </a:p>
          <a:p>
            <a:pPr marL="0" lvl="0" indent="0" algn="l" rtl="0">
              <a:spcBef>
                <a:spcPts val="600"/>
              </a:spcBef>
              <a:spcAft>
                <a:spcPts val="0"/>
              </a:spcAft>
              <a:buClr>
                <a:schemeClr val="dk1"/>
              </a:buClr>
              <a:buSzPts val="1100"/>
              <a:buFont typeface="Arial"/>
              <a:buNone/>
            </a:pPr>
            <a:r>
              <a:rPr lang="en" sz="2400"/>
              <a:t>assertFalse(boolean condition) </a:t>
            </a:r>
            <a:endParaRPr sz="2400"/>
          </a:p>
          <a:p>
            <a:pPr marL="0" lvl="0" indent="0" algn="l" rtl="0">
              <a:spcBef>
                <a:spcPts val="600"/>
              </a:spcBef>
              <a:spcAft>
                <a:spcPts val="0"/>
              </a:spcAft>
              <a:buNone/>
            </a:pP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267325" y="163200"/>
            <a:ext cx="84195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nome expressivo </a:t>
            </a:r>
            <a:endParaRPr sz="3600"/>
          </a:p>
        </p:txBody>
      </p:sp>
      <p:sp>
        <p:nvSpPr>
          <p:cNvPr id="198" name="Google Shape;198;p30"/>
          <p:cNvSpPr txBox="1">
            <a:spLocks noGrp="1"/>
          </p:cNvSpPr>
          <p:nvPr>
            <p:ph type="body" idx="1"/>
          </p:nvPr>
        </p:nvSpPr>
        <p:spPr>
          <a:xfrm>
            <a:off x="457200" y="1432900"/>
            <a:ext cx="8525100" cy="34929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ajuda a identificar as falhas:</a:t>
            </a:r>
            <a:endParaRPr/>
          </a:p>
          <a:p>
            <a:pPr marL="914400" lvl="1" indent="-381000" algn="l" rtl="0">
              <a:spcBef>
                <a:spcPts val="0"/>
              </a:spcBef>
              <a:spcAft>
                <a:spcPts val="0"/>
              </a:spcAft>
              <a:buSzPts val="2400"/>
              <a:buChar char="○"/>
            </a:pPr>
            <a:r>
              <a:rPr lang="en"/>
              <a:t>um bug foi introduzido = corrigir o erro</a:t>
            </a:r>
            <a:endParaRPr/>
          </a:p>
          <a:p>
            <a:pPr marL="914400" lvl="1" indent="-381000" algn="l" rtl="0">
              <a:spcBef>
                <a:spcPts val="0"/>
              </a:spcBef>
              <a:spcAft>
                <a:spcPts val="0"/>
              </a:spcAft>
              <a:buSzPts val="2400"/>
              <a:buChar char="○"/>
            </a:pPr>
            <a:r>
              <a:rPr lang="en"/>
              <a:t>comportamento ainda é relevante, mas em outro lugar = mova o teste</a:t>
            </a:r>
            <a:endParaRPr/>
          </a:p>
          <a:p>
            <a:pPr marL="914400" lvl="1" indent="-381000" algn="l" rtl="0">
              <a:spcBef>
                <a:spcPts val="0"/>
              </a:spcBef>
              <a:spcAft>
                <a:spcPts val="0"/>
              </a:spcAft>
              <a:buSzPts val="2400"/>
              <a:buChar char="○"/>
            </a:pPr>
            <a:r>
              <a:rPr lang="en"/>
              <a:t>a premissa do sistema mudou = exclua o teste</a:t>
            </a:r>
            <a:endParaRPr sz="800"/>
          </a:p>
          <a:p>
            <a:pPr marL="0" lvl="0" indent="0" algn="l" rtl="0">
              <a:spcBef>
                <a:spcPts val="600"/>
              </a:spcBef>
              <a:spcAft>
                <a:spcPts val="0"/>
              </a:spcAft>
              <a:buNone/>
            </a:pPr>
            <a:endParaRPr sz="800"/>
          </a:p>
          <a:p>
            <a:pPr marL="0" lvl="0" indent="0" algn="l" rtl="0">
              <a:spcBef>
                <a:spcPts val="600"/>
              </a:spcBef>
              <a:spcAft>
                <a:spcPts val="0"/>
              </a:spcAft>
              <a:buNone/>
            </a:pPr>
            <a:endParaRPr sz="800"/>
          </a:p>
          <a:p>
            <a:pPr marL="0" lvl="0" indent="0" algn="l" rtl="0">
              <a:spcBef>
                <a:spcPts val="600"/>
              </a:spcBef>
              <a:spcAft>
                <a:spcPts val="0"/>
              </a:spcAft>
              <a:buNone/>
            </a:pPr>
            <a:r>
              <a:rPr lang="en" sz="1100"/>
              <a:t>fonte: http://dannorth.net/introducing-bdd/</a:t>
            </a:r>
            <a:endParaRPr sz="1100"/>
          </a:p>
        </p:txBody>
      </p:sp>
      <p:sp>
        <p:nvSpPr>
          <p:cNvPr id="199" name="Google Shape;199;p30"/>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200" name="Google Shape;200;p30"/>
          <p:cNvPicPr preferRelativeResize="0"/>
          <p:nvPr/>
        </p:nvPicPr>
        <p:blipFill>
          <a:blip r:embed="rId3">
            <a:alphaModFix/>
          </a:blip>
          <a:stretch>
            <a:fillRect/>
          </a:stretch>
        </p:blipFill>
        <p:spPr>
          <a:xfrm>
            <a:off x="7949675" y="3914250"/>
            <a:ext cx="1194325" cy="1194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1"/>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Revisão</a:t>
            </a:r>
            <a:endParaRPr/>
          </a:p>
        </p:txBody>
      </p:sp>
      <p:pic>
        <p:nvPicPr>
          <p:cNvPr id="206" name="Google Shape;206;p31"/>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207" name="Google Shape;207;p31"/>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sp>
        <p:nvSpPr>
          <p:cNvPr id="208" name="Google Shape;208;p31"/>
          <p:cNvSpPr txBox="1"/>
          <p:nvPr/>
        </p:nvSpPr>
        <p:spPr>
          <a:xfrm>
            <a:off x="457200" y="1636075"/>
            <a:ext cx="7584300" cy="31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Qual é a palavra reservada para criar um método de teste?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O que são assert nos testes com junit?</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Qual assert eu uso para comparar se dois valores são iguais?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Quando devo usar after e o before?</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Qual é a diferença entre after e afterClass?</a:t>
            </a:r>
            <a:endParaRPr sz="1800"/>
          </a:p>
          <a:p>
            <a:pPr marL="0" lvl="0" indent="0" algn="l" rtl="0">
              <a:spcBef>
                <a:spcPts val="0"/>
              </a:spcBef>
              <a:spcAft>
                <a:spcPts val="0"/>
              </a:spcAft>
              <a:buNone/>
            </a:pP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7"/>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800"/>
              <a:t>Vamos resolver os erros básicos?</a:t>
            </a:r>
            <a:endParaRPr sz="3800"/>
          </a:p>
        </p:txBody>
      </p:sp>
      <p:pic>
        <p:nvPicPr>
          <p:cNvPr id="247" name="Google Shape;247;p37"/>
          <p:cNvPicPr preferRelativeResize="0"/>
          <p:nvPr/>
        </p:nvPicPr>
        <p:blipFill>
          <a:blip r:embed="rId3">
            <a:alphaModFix/>
          </a:blip>
          <a:stretch>
            <a:fillRect/>
          </a:stretch>
        </p:blipFill>
        <p:spPr>
          <a:xfrm>
            <a:off x="5084225" y="1450578"/>
            <a:ext cx="3602574" cy="3491222"/>
          </a:xfrm>
          <a:prstGeom prst="rect">
            <a:avLst/>
          </a:prstGeom>
          <a:noFill/>
          <a:ln>
            <a:noFill/>
          </a:ln>
        </p:spPr>
      </p:pic>
      <p:sp>
        <p:nvSpPr>
          <p:cNvPr id="248" name="Google Shape;248;p37"/>
          <p:cNvSpPr txBox="1"/>
          <p:nvPr/>
        </p:nvSpPr>
        <p:spPr>
          <a:xfrm>
            <a:off x="135550" y="2587925"/>
            <a:ext cx="5841300" cy="62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b="1">
                <a:solidFill>
                  <a:srgbClr val="E69138"/>
                </a:solidFill>
                <a:highlight>
                  <a:srgbClr val="FFFFFF"/>
                </a:highlight>
                <a:latin typeface="Comic Sans MS"/>
                <a:ea typeface="Comic Sans MS"/>
                <a:cs typeface="Comic Sans MS"/>
                <a:sym typeface="Comic Sans MS"/>
              </a:rPr>
              <a:t>Behavior-driven development</a:t>
            </a:r>
            <a:endParaRPr sz="2300" b="1">
              <a:solidFill>
                <a:srgbClr val="E69138"/>
              </a:solidFill>
              <a:latin typeface="Comic Sans MS"/>
              <a:ea typeface="Comic Sans MS"/>
              <a:cs typeface="Comic Sans MS"/>
              <a:sym typeface="Comic Sans M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Google Shape;253;p38"/>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Behavior Driven Development (BDD)</a:t>
            </a:r>
            <a:endParaRPr sz="3600"/>
          </a:p>
          <a:p>
            <a:pPr marL="0" lvl="0" indent="0" algn="l" rtl="0">
              <a:spcBef>
                <a:spcPts val="0"/>
              </a:spcBef>
              <a:spcAft>
                <a:spcPts val="0"/>
              </a:spcAft>
              <a:buNone/>
            </a:pPr>
            <a:r>
              <a:rPr lang="en" sz="1400" b="0" i="1"/>
              <a:t>Desenvolvimento Guiado por Comportamento</a:t>
            </a:r>
            <a:endParaRPr sz="1400" b="0" i="1"/>
          </a:p>
        </p:txBody>
      </p:sp>
      <p:sp>
        <p:nvSpPr>
          <p:cNvPr id="254" name="Google Shape;254;p38"/>
          <p:cNvSpPr txBox="1">
            <a:spLocks noGrp="1"/>
          </p:cNvSpPr>
          <p:nvPr>
            <p:ph type="body" idx="1"/>
          </p:nvPr>
        </p:nvSpPr>
        <p:spPr>
          <a:xfrm>
            <a:off x="457200" y="1340325"/>
            <a:ext cx="8229600" cy="2962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solidFill>
                  <a:srgbClr val="666666"/>
                </a:solidFill>
              </a:rPr>
              <a:t>É uma </a:t>
            </a:r>
            <a:r>
              <a:rPr lang="en" b="1" u="sng">
                <a:solidFill>
                  <a:srgbClr val="666666"/>
                </a:solidFill>
              </a:rPr>
              <a:t>técnica de desenvolvimento ágil</a:t>
            </a:r>
            <a:r>
              <a:rPr lang="en">
                <a:solidFill>
                  <a:srgbClr val="666666"/>
                </a:solidFill>
              </a:rPr>
              <a:t> </a:t>
            </a:r>
            <a:r>
              <a:rPr lang="en" sz="1800">
                <a:solidFill>
                  <a:srgbClr val="666666"/>
                </a:solidFill>
              </a:rPr>
              <a:t>que encoraja</a:t>
            </a:r>
            <a:r>
              <a:rPr lang="en">
                <a:solidFill>
                  <a:srgbClr val="666666"/>
                </a:solidFill>
              </a:rPr>
              <a:t> </a:t>
            </a:r>
            <a:r>
              <a:rPr lang="en" b="1" u="sng">
                <a:solidFill>
                  <a:srgbClr val="666666"/>
                </a:solidFill>
              </a:rPr>
              <a:t>colaboração</a:t>
            </a:r>
            <a:r>
              <a:rPr lang="en">
                <a:solidFill>
                  <a:srgbClr val="666666"/>
                </a:solidFill>
              </a:rPr>
              <a:t> </a:t>
            </a:r>
            <a:r>
              <a:rPr lang="en" sz="1800">
                <a:solidFill>
                  <a:srgbClr val="666666"/>
                </a:solidFill>
              </a:rPr>
              <a:t>entre </a:t>
            </a:r>
            <a:r>
              <a:rPr lang="en" b="1" u="sng">
                <a:solidFill>
                  <a:srgbClr val="666666"/>
                </a:solidFill>
              </a:rPr>
              <a:t>desenvolvedores</a:t>
            </a:r>
            <a:r>
              <a:rPr lang="en">
                <a:solidFill>
                  <a:srgbClr val="666666"/>
                </a:solidFill>
              </a:rPr>
              <a:t>, </a:t>
            </a:r>
            <a:r>
              <a:rPr lang="en" b="1" u="sng">
                <a:solidFill>
                  <a:srgbClr val="666666"/>
                </a:solidFill>
              </a:rPr>
              <a:t>setores de qualidade</a:t>
            </a:r>
            <a:r>
              <a:rPr lang="en">
                <a:solidFill>
                  <a:srgbClr val="666666"/>
                </a:solidFill>
              </a:rPr>
              <a:t> </a:t>
            </a:r>
            <a:r>
              <a:rPr lang="en" sz="1800">
                <a:solidFill>
                  <a:srgbClr val="666666"/>
                </a:solidFill>
              </a:rPr>
              <a:t>e</a:t>
            </a:r>
            <a:r>
              <a:rPr lang="en">
                <a:solidFill>
                  <a:srgbClr val="666666"/>
                </a:solidFill>
              </a:rPr>
              <a:t> </a:t>
            </a:r>
            <a:r>
              <a:rPr lang="en" b="1" u="sng">
                <a:solidFill>
                  <a:srgbClr val="666666"/>
                </a:solidFill>
              </a:rPr>
              <a:t>pessoas não-técnicas ou de negócios</a:t>
            </a:r>
            <a:r>
              <a:rPr lang="en">
                <a:solidFill>
                  <a:srgbClr val="666666"/>
                </a:solidFill>
              </a:rPr>
              <a:t> </a:t>
            </a:r>
            <a:r>
              <a:rPr lang="en" sz="1800">
                <a:solidFill>
                  <a:srgbClr val="666666"/>
                </a:solidFill>
              </a:rPr>
              <a:t>num projeto de software</a:t>
            </a:r>
            <a:endParaRPr sz="1800">
              <a:solidFill>
                <a:srgbClr val="666666"/>
              </a:solidFill>
            </a:endParaRPr>
          </a:p>
          <a:p>
            <a:pPr marL="0" lvl="0" indent="0" algn="r" rtl="0">
              <a:spcBef>
                <a:spcPts val="600"/>
              </a:spcBef>
              <a:spcAft>
                <a:spcPts val="0"/>
              </a:spcAft>
              <a:buNone/>
            </a:pPr>
            <a:r>
              <a:rPr lang="en" sz="1200">
                <a:solidFill>
                  <a:srgbClr val="666666"/>
                </a:solidFill>
              </a:rPr>
              <a:t>by wikipedia</a:t>
            </a:r>
            <a:endParaRPr sz="1200">
              <a:solidFill>
                <a:srgbClr val="666666"/>
              </a:solidFill>
            </a:endParaRPr>
          </a:p>
        </p:txBody>
      </p:sp>
      <p:sp>
        <p:nvSpPr>
          <p:cNvPr id="255" name="Google Shape;255;p38"/>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256" name="Google Shape;256;p38"/>
          <p:cNvPicPr preferRelativeResize="0"/>
          <p:nvPr/>
        </p:nvPicPr>
        <p:blipFill>
          <a:blip r:embed="rId3">
            <a:alphaModFix/>
          </a:blip>
          <a:stretch>
            <a:fillRect/>
          </a:stretch>
        </p:blipFill>
        <p:spPr>
          <a:xfrm>
            <a:off x="7949675" y="3914250"/>
            <a:ext cx="1194325" cy="1194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9"/>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BDD</a:t>
            </a:r>
            <a:endParaRPr/>
          </a:p>
        </p:txBody>
      </p:sp>
      <p:sp>
        <p:nvSpPr>
          <p:cNvPr id="262" name="Google Shape;262;p39"/>
          <p:cNvSpPr txBox="1">
            <a:spLocks noGrp="1"/>
          </p:cNvSpPr>
          <p:nvPr>
            <p:ph type="body" idx="1"/>
          </p:nvPr>
        </p:nvSpPr>
        <p:spPr>
          <a:xfrm>
            <a:off x="457200" y="1460499"/>
            <a:ext cx="8229600" cy="3465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Clr>
                <a:srgbClr val="666666"/>
              </a:buClr>
              <a:buSzPts val="3000"/>
              <a:buChar char="●"/>
            </a:pPr>
            <a:r>
              <a:rPr lang="en">
                <a:solidFill>
                  <a:srgbClr val="666666"/>
                </a:solidFill>
              </a:rPr>
              <a:t>Linguagem natural;</a:t>
            </a:r>
            <a:endParaRPr>
              <a:solidFill>
                <a:srgbClr val="666666"/>
              </a:solidFill>
            </a:endParaRPr>
          </a:p>
          <a:p>
            <a:pPr marL="457200" lvl="0" indent="-419100" algn="l" rtl="0">
              <a:spcBef>
                <a:spcPts val="0"/>
              </a:spcBef>
              <a:spcAft>
                <a:spcPts val="0"/>
              </a:spcAft>
              <a:buClr>
                <a:srgbClr val="666666"/>
              </a:buClr>
              <a:buSzPts val="3000"/>
              <a:buChar char="●"/>
            </a:pPr>
            <a:r>
              <a:rPr lang="en" b="1">
                <a:solidFill>
                  <a:srgbClr val="666666"/>
                </a:solidFill>
              </a:rPr>
              <a:t>Foco em comportamento</a:t>
            </a:r>
            <a:r>
              <a:rPr lang="en">
                <a:solidFill>
                  <a:srgbClr val="666666"/>
                </a:solidFill>
              </a:rPr>
              <a:t>;</a:t>
            </a:r>
            <a:endParaRPr>
              <a:solidFill>
                <a:srgbClr val="666666"/>
              </a:solidFill>
            </a:endParaRPr>
          </a:p>
          <a:p>
            <a:pPr marL="457200" lvl="0" indent="-419100" algn="l" rtl="0">
              <a:spcBef>
                <a:spcPts val="0"/>
              </a:spcBef>
              <a:spcAft>
                <a:spcPts val="0"/>
              </a:spcAft>
              <a:buClr>
                <a:srgbClr val="666666"/>
              </a:buClr>
              <a:buSzPts val="3000"/>
              <a:buChar char="●"/>
            </a:pPr>
            <a:r>
              <a:rPr lang="en">
                <a:solidFill>
                  <a:srgbClr val="666666"/>
                </a:solidFill>
              </a:rPr>
              <a:t>Resolver problemas de comunicação;</a:t>
            </a:r>
            <a:endParaRPr>
              <a:solidFill>
                <a:srgbClr val="666666"/>
              </a:solidFill>
            </a:endParaRPr>
          </a:p>
          <a:p>
            <a:pPr marL="457200" lvl="0" indent="-419100" algn="l" rtl="0">
              <a:spcBef>
                <a:spcPts val="0"/>
              </a:spcBef>
              <a:spcAft>
                <a:spcPts val="0"/>
              </a:spcAft>
              <a:buClr>
                <a:srgbClr val="666666"/>
              </a:buClr>
              <a:buSzPts val="3000"/>
              <a:buChar char="●"/>
            </a:pPr>
            <a:r>
              <a:rPr lang="en">
                <a:solidFill>
                  <a:srgbClr val="666666"/>
                </a:solidFill>
              </a:rPr>
              <a:t>Funcionalidades claras para todo time;</a:t>
            </a:r>
            <a:endParaRPr>
              <a:solidFill>
                <a:srgbClr val="666666"/>
              </a:solidFill>
            </a:endParaRPr>
          </a:p>
        </p:txBody>
      </p:sp>
      <p:pic>
        <p:nvPicPr>
          <p:cNvPr id="263" name="Google Shape;263;p39"/>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264" name="Google Shape;264;p39"/>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0"/>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TDD X BDD</a:t>
            </a:r>
            <a:endParaRPr/>
          </a:p>
        </p:txBody>
      </p:sp>
      <p:sp>
        <p:nvSpPr>
          <p:cNvPr id="270" name="Google Shape;270;p40"/>
          <p:cNvSpPr txBox="1">
            <a:spLocks noGrp="1"/>
          </p:cNvSpPr>
          <p:nvPr>
            <p:ph type="body" idx="1"/>
          </p:nvPr>
        </p:nvSpPr>
        <p:spPr>
          <a:xfrm>
            <a:off x="457200" y="1460499"/>
            <a:ext cx="8229600" cy="3465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solidFill>
                  <a:srgbClr val="666666"/>
                </a:solidFill>
              </a:rPr>
              <a:t>"BDD é uma variação do TDD. No TDD o desenvolvimento é dirigido pelos testes unitários, no BDD o desenvolvimento é dirigido pelos requisitos."</a:t>
            </a:r>
            <a:endParaRPr>
              <a:solidFill>
                <a:srgbClr val="666666"/>
              </a:solidFill>
            </a:endParaRPr>
          </a:p>
          <a:p>
            <a:pPr marL="0" lvl="0" indent="0" algn="l" rtl="0">
              <a:spcBef>
                <a:spcPts val="600"/>
              </a:spcBef>
              <a:spcAft>
                <a:spcPts val="0"/>
              </a:spcAft>
              <a:buNone/>
            </a:pPr>
            <a:r>
              <a:rPr lang="en" u="sng">
                <a:solidFill>
                  <a:srgbClr val="666666"/>
                </a:solidFill>
                <a:hlinkClick r:id="rId3">
                  <a:extLst>
                    <a:ext uri="{A12FA001-AC4F-418D-AE19-62706E023703}">
                      <ahyp:hlinkClr xmlns:ahyp="http://schemas.microsoft.com/office/drawing/2018/hyperlinkcolor" val="tx"/>
                    </a:ext>
                  </a:extLst>
                </a:hlinkClick>
              </a:rPr>
              <a:t>Uncle Bob</a:t>
            </a:r>
            <a:endParaRPr>
              <a:solidFill>
                <a:srgbClr val="666666"/>
              </a:solidFill>
            </a:endParaRPr>
          </a:p>
        </p:txBody>
      </p:sp>
      <p:pic>
        <p:nvPicPr>
          <p:cNvPr id="271" name="Google Shape;271;p40"/>
          <p:cNvPicPr preferRelativeResize="0"/>
          <p:nvPr/>
        </p:nvPicPr>
        <p:blipFill>
          <a:blip r:embed="rId4">
            <a:alphaModFix/>
          </a:blip>
          <a:stretch>
            <a:fillRect/>
          </a:stretch>
        </p:blipFill>
        <p:spPr>
          <a:xfrm>
            <a:off x="7949675" y="3914250"/>
            <a:ext cx="1194325" cy="1194325"/>
          </a:xfrm>
          <a:prstGeom prst="rect">
            <a:avLst/>
          </a:prstGeom>
          <a:noFill/>
          <a:ln>
            <a:noFill/>
          </a:ln>
        </p:spPr>
      </p:pic>
      <p:sp>
        <p:nvSpPr>
          <p:cNvPr id="272" name="Google Shape;272;p40"/>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1"/>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como surgiu?</a:t>
            </a:r>
            <a:endParaRPr/>
          </a:p>
        </p:txBody>
      </p:sp>
      <p:sp>
        <p:nvSpPr>
          <p:cNvPr id="278" name="Google Shape;278;p41"/>
          <p:cNvSpPr txBox="1">
            <a:spLocks noGrp="1"/>
          </p:cNvSpPr>
          <p:nvPr>
            <p:ph type="body" idx="1"/>
          </p:nvPr>
        </p:nvSpPr>
        <p:spPr>
          <a:xfrm>
            <a:off x="457200" y="1460499"/>
            <a:ext cx="8229600" cy="3465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Clr>
                <a:srgbClr val="666666"/>
              </a:buClr>
              <a:buSzPts val="3000"/>
              <a:buChar char="●"/>
            </a:pPr>
            <a:r>
              <a:rPr lang="en">
                <a:solidFill>
                  <a:srgbClr val="666666"/>
                </a:solidFill>
              </a:rPr>
              <a:t>Evolução do TDD</a:t>
            </a:r>
            <a:endParaRPr>
              <a:solidFill>
                <a:srgbClr val="666666"/>
              </a:solidFill>
            </a:endParaRPr>
          </a:p>
          <a:p>
            <a:pPr marL="0" lvl="0" indent="0" algn="l" rtl="0">
              <a:spcBef>
                <a:spcPts val="600"/>
              </a:spcBef>
              <a:spcAft>
                <a:spcPts val="0"/>
              </a:spcAft>
              <a:buNone/>
            </a:pPr>
            <a:endParaRPr>
              <a:solidFill>
                <a:srgbClr val="666666"/>
              </a:solidFill>
            </a:endParaRPr>
          </a:p>
          <a:p>
            <a:pPr marL="0" lvl="0" indent="0" algn="l" rtl="0">
              <a:spcBef>
                <a:spcPts val="600"/>
              </a:spcBef>
              <a:spcAft>
                <a:spcPts val="0"/>
              </a:spcAft>
              <a:buNone/>
            </a:pPr>
            <a:endParaRPr>
              <a:solidFill>
                <a:srgbClr val="666666"/>
              </a:solidFill>
            </a:endParaRPr>
          </a:p>
          <a:p>
            <a:pPr marL="0" lvl="0" indent="0" algn="l" rtl="0">
              <a:spcBef>
                <a:spcPts val="600"/>
              </a:spcBef>
              <a:spcAft>
                <a:spcPts val="0"/>
              </a:spcAft>
              <a:buNone/>
            </a:pPr>
            <a:endParaRPr>
              <a:solidFill>
                <a:srgbClr val="666666"/>
              </a:solidFill>
            </a:endParaRPr>
          </a:p>
          <a:p>
            <a:pPr marL="0" lvl="0" indent="0" algn="l" rtl="0">
              <a:spcBef>
                <a:spcPts val="600"/>
              </a:spcBef>
              <a:spcAft>
                <a:spcPts val="0"/>
              </a:spcAft>
              <a:buNone/>
            </a:pPr>
            <a:endParaRPr>
              <a:solidFill>
                <a:srgbClr val="666666"/>
              </a:solidFill>
            </a:endParaRPr>
          </a:p>
          <a:p>
            <a:pPr marL="0" lvl="0" indent="0" algn="l" rtl="0">
              <a:spcBef>
                <a:spcPts val="600"/>
              </a:spcBef>
              <a:spcAft>
                <a:spcPts val="0"/>
              </a:spcAft>
              <a:buNone/>
            </a:pPr>
            <a:r>
              <a:rPr lang="en" sz="800">
                <a:solidFill>
                  <a:srgbClr val="666666"/>
                </a:solidFill>
              </a:rPr>
              <a:t>fonte: http://dannorth.net/introducing-bdd/</a:t>
            </a:r>
            <a:endParaRPr sz="800">
              <a:solidFill>
                <a:srgbClr val="666666"/>
              </a:solidFill>
            </a:endParaRPr>
          </a:p>
        </p:txBody>
      </p:sp>
      <p:sp>
        <p:nvSpPr>
          <p:cNvPr id="279" name="Google Shape;279;p41"/>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280" name="Google Shape;280;p41"/>
          <p:cNvPicPr preferRelativeResize="0"/>
          <p:nvPr/>
        </p:nvPicPr>
        <p:blipFill>
          <a:blip r:embed="rId3">
            <a:alphaModFix/>
          </a:blip>
          <a:stretch>
            <a:fillRect/>
          </a:stretch>
        </p:blipFill>
        <p:spPr>
          <a:xfrm>
            <a:off x="7949675" y="3914250"/>
            <a:ext cx="1194325" cy="11943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2"/>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Dojo 1 ( 20 min)</a:t>
            </a:r>
            <a:endParaRPr/>
          </a:p>
        </p:txBody>
      </p:sp>
      <p:pic>
        <p:nvPicPr>
          <p:cNvPr id="286" name="Google Shape;286;p42"/>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287" name="Google Shape;287;p42"/>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sp>
        <p:nvSpPr>
          <p:cNvPr id="288" name="Google Shape;288;p42"/>
          <p:cNvSpPr/>
          <p:nvPr/>
        </p:nvSpPr>
        <p:spPr>
          <a:xfrm>
            <a:off x="3262025" y="3164300"/>
            <a:ext cx="1038300" cy="95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t>DEV</a:t>
            </a:r>
            <a:endParaRPr sz="1900"/>
          </a:p>
        </p:txBody>
      </p:sp>
      <p:sp>
        <p:nvSpPr>
          <p:cNvPr id="289" name="Google Shape;289;p42"/>
          <p:cNvSpPr/>
          <p:nvPr/>
        </p:nvSpPr>
        <p:spPr>
          <a:xfrm>
            <a:off x="4129050" y="3164300"/>
            <a:ext cx="1038300" cy="95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QA</a:t>
            </a:r>
            <a:endParaRPr sz="2400"/>
          </a:p>
        </p:txBody>
      </p:sp>
      <p:sp>
        <p:nvSpPr>
          <p:cNvPr id="290" name="Google Shape;290;p42"/>
          <p:cNvSpPr/>
          <p:nvPr/>
        </p:nvSpPr>
        <p:spPr>
          <a:xfrm>
            <a:off x="3579050" y="3786750"/>
            <a:ext cx="1038300" cy="95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PO</a:t>
            </a:r>
            <a:endParaRPr sz="2400"/>
          </a:p>
        </p:txBody>
      </p:sp>
      <p:pic>
        <p:nvPicPr>
          <p:cNvPr id="291" name="Google Shape;291;p42"/>
          <p:cNvPicPr preferRelativeResize="0"/>
          <p:nvPr/>
        </p:nvPicPr>
        <p:blipFill>
          <a:blip r:embed="rId4">
            <a:alphaModFix/>
          </a:blip>
          <a:stretch>
            <a:fillRect/>
          </a:stretch>
        </p:blipFill>
        <p:spPr>
          <a:xfrm flipH="1">
            <a:off x="6188424" y="3786751"/>
            <a:ext cx="2955576" cy="1280750"/>
          </a:xfrm>
          <a:prstGeom prst="rect">
            <a:avLst/>
          </a:prstGeom>
          <a:noFill/>
          <a:ln>
            <a:noFill/>
          </a:ln>
        </p:spPr>
      </p:pic>
      <p:sp>
        <p:nvSpPr>
          <p:cNvPr id="292" name="Google Shape;292;p42"/>
          <p:cNvSpPr txBox="1"/>
          <p:nvPr/>
        </p:nvSpPr>
        <p:spPr>
          <a:xfrm>
            <a:off x="163700" y="1673725"/>
            <a:ext cx="9144000" cy="3000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3000">
                <a:solidFill>
                  <a:srgbClr val="666666"/>
                </a:solidFill>
              </a:rPr>
              <a:t>Planning</a:t>
            </a:r>
            <a:endParaRPr sz="3000">
              <a:solidFill>
                <a:srgbClr val="666666"/>
              </a:solidFill>
            </a:endParaRPr>
          </a:p>
          <a:p>
            <a:pPr marL="0" lvl="0" indent="0" algn="l" rtl="0">
              <a:spcBef>
                <a:spcPts val="600"/>
              </a:spcBef>
              <a:spcAft>
                <a:spcPts val="0"/>
              </a:spcAft>
              <a:buNone/>
            </a:pPr>
            <a:r>
              <a:rPr lang="en" sz="3000">
                <a:solidFill>
                  <a:srgbClr val="666666"/>
                </a:solidFill>
              </a:rPr>
              <a:t>Vamos escolher uma história e mapear os critérios de aceite</a:t>
            </a:r>
            <a:endParaRPr sz="3000">
              <a:solidFill>
                <a:srgbClr val="66666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
        <p:cNvGrpSpPr/>
        <p:nvPr/>
      </p:nvGrpSpPr>
      <p:grpSpPr>
        <a:xfrm>
          <a:off x="0" y="0"/>
          <a:ext cx="0" cy="0"/>
          <a:chOff x="0" y="0"/>
          <a:chExt cx="0" cy="0"/>
        </a:xfrm>
      </p:grpSpPr>
      <p:sp>
        <p:nvSpPr>
          <p:cNvPr id="50" name="Google Shape;50;p11"/>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Dia 1</a:t>
            </a:r>
            <a:endParaRPr sz="1400" b="0" i="1"/>
          </a:p>
        </p:txBody>
      </p:sp>
      <p:sp>
        <p:nvSpPr>
          <p:cNvPr id="51" name="Google Shape;51;p11"/>
          <p:cNvSpPr txBox="1">
            <a:spLocks noGrp="1"/>
          </p:cNvSpPr>
          <p:nvPr>
            <p:ph type="body" idx="1"/>
          </p:nvPr>
        </p:nvSpPr>
        <p:spPr>
          <a:xfrm>
            <a:off x="457200" y="1340325"/>
            <a:ext cx="8229600" cy="2962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400" dirty="0">
                <a:solidFill>
                  <a:schemeClr val="dk1"/>
                </a:solidFill>
              </a:rPr>
              <a:t>Principais causas de Defeito</a:t>
            </a:r>
          </a:p>
          <a:p>
            <a:pPr marL="0" lvl="0" indent="0">
              <a:buNone/>
            </a:pPr>
            <a:r>
              <a:rPr lang="pt-BR" sz="2400" dirty="0">
                <a:solidFill>
                  <a:srgbClr val="000000"/>
                </a:solidFill>
              </a:rPr>
              <a:t>O que é TDD</a:t>
            </a:r>
          </a:p>
          <a:p>
            <a:pPr marL="0" lvl="0" indent="0">
              <a:buNone/>
            </a:pPr>
            <a:r>
              <a:rPr lang="pt-BR" sz="2400" dirty="0">
                <a:solidFill>
                  <a:srgbClr val="000000"/>
                </a:solidFill>
              </a:rPr>
              <a:t>Ciclo do TDD</a:t>
            </a:r>
          </a:p>
          <a:p>
            <a:pPr marL="0" lvl="0" indent="0">
              <a:buNone/>
            </a:pPr>
            <a:r>
              <a:rPr lang="pt-BR" sz="2400" dirty="0">
                <a:solidFill>
                  <a:srgbClr val="000000"/>
                </a:solidFill>
              </a:rPr>
              <a:t>Meu primeiro teste unitário(hands-on)</a:t>
            </a:r>
            <a:endParaRPr sz="2400" dirty="0">
              <a:solidFill>
                <a:schemeClr val="dk1"/>
              </a:solidFill>
            </a:endParaRPr>
          </a:p>
          <a:p>
            <a:pPr marL="0" lvl="0" indent="0" algn="l" rtl="0">
              <a:spcBef>
                <a:spcPts val="600"/>
              </a:spcBef>
              <a:spcAft>
                <a:spcPts val="0"/>
              </a:spcAft>
              <a:buClr>
                <a:schemeClr val="dk1"/>
              </a:buClr>
              <a:buSzPts val="1100"/>
              <a:buFont typeface="Arial"/>
              <a:buNone/>
            </a:pPr>
            <a:r>
              <a:rPr lang="en" sz="2400" dirty="0">
                <a:solidFill>
                  <a:schemeClr val="dk1"/>
                </a:solidFill>
              </a:rPr>
              <a:t>O que é BDD</a:t>
            </a:r>
            <a:endParaRPr sz="2400" dirty="0">
              <a:solidFill>
                <a:schemeClr val="dk1"/>
              </a:solidFill>
            </a:endParaRPr>
          </a:p>
          <a:p>
            <a:pPr marL="0" lvl="0" indent="0" algn="l" rtl="0">
              <a:spcBef>
                <a:spcPts val="600"/>
              </a:spcBef>
              <a:spcAft>
                <a:spcPts val="0"/>
              </a:spcAft>
              <a:buClr>
                <a:schemeClr val="dk1"/>
              </a:buClr>
              <a:buSzPts val="1100"/>
              <a:buFont typeface="Arial"/>
              <a:buNone/>
            </a:pPr>
            <a:r>
              <a:rPr lang="en" sz="2400" dirty="0">
                <a:solidFill>
                  <a:schemeClr val="dk1"/>
                </a:solidFill>
              </a:rPr>
              <a:t>Mapeando cenários - Prático(hands-on)</a:t>
            </a:r>
            <a:endParaRPr sz="2400" dirty="0">
              <a:solidFill>
                <a:schemeClr val="dk1"/>
              </a:solidFill>
            </a:endParaRPr>
          </a:p>
          <a:p>
            <a:pPr marL="0" lvl="0" indent="0" algn="l" rtl="0">
              <a:spcBef>
                <a:spcPts val="600"/>
              </a:spcBef>
              <a:spcAft>
                <a:spcPts val="0"/>
              </a:spcAft>
              <a:buNone/>
            </a:pPr>
            <a:endParaRPr sz="2400" dirty="0">
              <a:solidFill>
                <a:srgbClr val="000000"/>
              </a:solidFill>
            </a:endParaRPr>
          </a:p>
          <a:p>
            <a:pPr marL="0" lvl="0" indent="0" algn="l" rtl="0">
              <a:spcBef>
                <a:spcPts val="600"/>
              </a:spcBef>
              <a:spcAft>
                <a:spcPts val="0"/>
              </a:spcAft>
              <a:buNone/>
            </a:pPr>
            <a:endParaRPr sz="2400" dirty="0">
              <a:solidFill>
                <a:srgbClr val="000000"/>
              </a:solidFill>
            </a:endParaRPr>
          </a:p>
          <a:p>
            <a:pPr marL="0" lvl="0" indent="0" algn="l" rtl="0">
              <a:spcBef>
                <a:spcPts val="600"/>
              </a:spcBef>
              <a:spcAft>
                <a:spcPts val="0"/>
              </a:spcAft>
              <a:buNone/>
            </a:pPr>
            <a:endParaRPr sz="2400" dirty="0">
              <a:solidFill>
                <a:srgbClr val="000000"/>
              </a:solidFill>
            </a:endParaRPr>
          </a:p>
        </p:txBody>
      </p:sp>
      <p:sp>
        <p:nvSpPr>
          <p:cNvPr id="52" name="Google Shape;52;p11"/>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53" name="Google Shape;53;p11"/>
          <p:cNvPicPr preferRelativeResize="0"/>
          <p:nvPr/>
        </p:nvPicPr>
        <p:blipFill>
          <a:blip r:embed="rId3">
            <a:alphaModFix/>
          </a:blip>
          <a:stretch>
            <a:fillRect/>
          </a:stretch>
        </p:blipFill>
        <p:spPr>
          <a:xfrm>
            <a:off x="7949675" y="3914250"/>
            <a:ext cx="1194325" cy="11943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Retrospectiva(10 min)</a:t>
            </a:r>
            <a:endParaRPr/>
          </a:p>
        </p:txBody>
      </p:sp>
      <p:pic>
        <p:nvPicPr>
          <p:cNvPr id="298" name="Google Shape;298;p43"/>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299" name="Google Shape;299;p43"/>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3"/>
        <p:cNvGrpSpPr/>
        <p:nvPr/>
      </p:nvGrpSpPr>
      <p:grpSpPr>
        <a:xfrm>
          <a:off x="0" y="0"/>
          <a:ext cx="0" cy="0"/>
          <a:chOff x="0" y="0"/>
          <a:chExt cx="0" cy="0"/>
        </a:xfrm>
      </p:grpSpPr>
      <p:sp>
        <p:nvSpPr>
          <p:cNvPr id="304" name="Google Shape;304;p44"/>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Dia 2</a:t>
            </a:r>
            <a:endParaRPr sz="1400" b="0" i="1"/>
          </a:p>
        </p:txBody>
      </p:sp>
      <p:sp>
        <p:nvSpPr>
          <p:cNvPr id="305" name="Google Shape;305;p44"/>
          <p:cNvSpPr txBox="1">
            <a:spLocks noGrp="1"/>
          </p:cNvSpPr>
          <p:nvPr>
            <p:ph type="body" idx="1"/>
          </p:nvPr>
        </p:nvSpPr>
        <p:spPr>
          <a:xfrm>
            <a:off x="457200" y="1492725"/>
            <a:ext cx="8229600" cy="2962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rgbClr val="666666"/>
                </a:solidFill>
              </a:rPr>
              <a:t>Meu primeiro BDD(Dojo)</a:t>
            </a:r>
            <a:endParaRPr sz="2400">
              <a:solidFill>
                <a:srgbClr val="666666"/>
              </a:solidFill>
            </a:endParaRPr>
          </a:p>
          <a:p>
            <a:pPr marL="0" lvl="0" indent="0" algn="l" rtl="0">
              <a:spcBef>
                <a:spcPts val="600"/>
              </a:spcBef>
              <a:spcAft>
                <a:spcPts val="0"/>
              </a:spcAft>
              <a:buNone/>
            </a:pPr>
            <a:r>
              <a:rPr lang="en" sz="2400">
                <a:solidFill>
                  <a:srgbClr val="666666"/>
                </a:solidFill>
              </a:rPr>
              <a:t>Especificações do BDD</a:t>
            </a:r>
            <a:endParaRPr sz="2400">
              <a:solidFill>
                <a:srgbClr val="666666"/>
              </a:solidFill>
            </a:endParaRPr>
          </a:p>
          <a:p>
            <a:pPr marL="0" lvl="0" indent="0" algn="l" rtl="0">
              <a:spcBef>
                <a:spcPts val="600"/>
              </a:spcBef>
              <a:spcAft>
                <a:spcPts val="0"/>
              </a:spcAft>
              <a:buClr>
                <a:schemeClr val="dk1"/>
              </a:buClr>
              <a:buSzPts val="1100"/>
              <a:buFont typeface="Arial"/>
              <a:buNone/>
            </a:pPr>
            <a:r>
              <a:rPr lang="en" sz="2400">
                <a:solidFill>
                  <a:srgbClr val="666666"/>
                </a:solidFill>
              </a:rPr>
              <a:t>Regra dos 3 amigos</a:t>
            </a:r>
            <a:endParaRPr sz="2400">
              <a:solidFill>
                <a:srgbClr val="666666"/>
              </a:solidFill>
            </a:endParaRPr>
          </a:p>
          <a:p>
            <a:pPr marL="0" lvl="0" indent="0" algn="l" rtl="0">
              <a:spcBef>
                <a:spcPts val="600"/>
              </a:spcBef>
              <a:spcAft>
                <a:spcPts val="0"/>
              </a:spcAft>
              <a:buNone/>
            </a:pPr>
            <a:r>
              <a:rPr lang="en" sz="2400">
                <a:solidFill>
                  <a:srgbClr val="666666"/>
                </a:solidFill>
              </a:rPr>
              <a:t>Linguagem Unbiqua</a:t>
            </a:r>
            <a:endParaRPr sz="2400">
              <a:solidFill>
                <a:srgbClr val="666666"/>
              </a:solidFill>
            </a:endParaRPr>
          </a:p>
          <a:p>
            <a:pPr marL="0" lvl="0" indent="0" algn="l" rtl="0">
              <a:spcBef>
                <a:spcPts val="600"/>
              </a:spcBef>
              <a:spcAft>
                <a:spcPts val="0"/>
              </a:spcAft>
              <a:buNone/>
            </a:pPr>
            <a:endParaRPr sz="2400">
              <a:solidFill>
                <a:srgbClr val="666666"/>
              </a:solidFill>
            </a:endParaRPr>
          </a:p>
          <a:p>
            <a:pPr marL="0" lvl="0" indent="0" algn="l" rtl="0">
              <a:spcBef>
                <a:spcPts val="600"/>
              </a:spcBef>
              <a:spcAft>
                <a:spcPts val="0"/>
              </a:spcAft>
              <a:buNone/>
            </a:pPr>
            <a:endParaRPr sz="2400">
              <a:solidFill>
                <a:srgbClr val="666666"/>
              </a:solidFill>
            </a:endParaRPr>
          </a:p>
          <a:p>
            <a:pPr marL="0" lvl="0" indent="0" algn="l" rtl="0">
              <a:spcBef>
                <a:spcPts val="600"/>
              </a:spcBef>
              <a:spcAft>
                <a:spcPts val="0"/>
              </a:spcAft>
              <a:buNone/>
            </a:pPr>
            <a:endParaRPr sz="2400">
              <a:solidFill>
                <a:srgbClr val="666666"/>
              </a:solidFill>
            </a:endParaRPr>
          </a:p>
          <a:p>
            <a:pPr marL="0" lvl="0" indent="0" algn="l" rtl="0">
              <a:spcBef>
                <a:spcPts val="600"/>
              </a:spcBef>
              <a:spcAft>
                <a:spcPts val="0"/>
              </a:spcAft>
              <a:buNone/>
            </a:pPr>
            <a:endParaRPr sz="2400">
              <a:solidFill>
                <a:srgbClr val="666666"/>
              </a:solidFill>
            </a:endParaRPr>
          </a:p>
        </p:txBody>
      </p:sp>
      <p:sp>
        <p:nvSpPr>
          <p:cNvPr id="306" name="Google Shape;306;p44"/>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307" name="Google Shape;307;p44"/>
          <p:cNvPicPr preferRelativeResize="0"/>
          <p:nvPr/>
        </p:nvPicPr>
        <p:blipFill>
          <a:blip r:embed="rId3">
            <a:alphaModFix/>
          </a:blip>
          <a:stretch>
            <a:fillRect/>
          </a:stretch>
        </p:blipFill>
        <p:spPr>
          <a:xfrm>
            <a:off x="7949675" y="3914250"/>
            <a:ext cx="1194325" cy="11943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5"/>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Dojo 2 ( 20 min)</a:t>
            </a:r>
            <a:endParaRPr/>
          </a:p>
        </p:txBody>
      </p:sp>
      <p:pic>
        <p:nvPicPr>
          <p:cNvPr id="313" name="Google Shape;313;p45"/>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314" name="Google Shape;314;p45"/>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sp>
        <p:nvSpPr>
          <p:cNvPr id="315" name="Google Shape;315;p45"/>
          <p:cNvSpPr/>
          <p:nvPr/>
        </p:nvSpPr>
        <p:spPr>
          <a:xfrm>
            <a:off x="3262025" y="3164300"/>
            <a:ext cx="1038300" cy="95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t>DEV</a:t>
            </a:r>
            <a:endParaRPr sz="1900"/>
          </a:p>
        </p:txBody>
      </p:sp>
      <p:sp>
        <p:nvSpPr>
          <p:cNvPr id="316" name="Google Shape;316;p45"/>
          <p:cNvSpPr/>
          <p:nvPr/>
        </p:nvSpPr>
        <p:spPr>
          <a:xfrm>
            <a:off x="4129050" y="3164300"/>
            <a:ext cx="1038300" cy="95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QA</a:t>
            </a:r>
            <a:endParaRPr sz="2400"/>
          </a:p>
        </p:txBody>
      </p:sp>
      <p:sp>
        <p:nvSpPr>
          <p:cNvPr id="317" name="Google Shape;317;p45"/>
          <p:cNvSpPr/>
          <p:nvPr/>
        </p:nvSpPr>
        <p:spPr>
          <a:xfrm>
            <a:off x="3579050" y="3786750"/>
            <a:ext cx="1038300" cy="95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PO</a:t>
            </a:r>
            <a:endParaRPr sz="2400"/>
          </a:p>
        </p:txBody>
      </p:sp>
      <p:pic>
        <p:nvPicPr>
          <p:cNvPr id="318" name="Google Shape;318;p45"/>
          <p:cNvPicPr preferRelativeResize="0"/>
          <p:nvPr/>
        </p:nvPicPr>
        <p:blipFill>
          <a:blip r:embed="rId4">
            <a:alphaModFix/>
          </a:blip>
          <a:stretch>
            <a:fillRect/>
          </a:stretch>
        </p:blipFill>
        <p:spPr>
          <a:xfrm flipH="1">
            <a:off x="6188424" y="3786751"/>
            <a:ext cx="2955576" cy="1280750"/>
          </a:xfrm>
          <a:prstGeom prst="rect">
            <a:avLst/>
          </a:prstGeom>
          <a:noFill/>
          <a:ln>
            <a:noFill/>
          </a:ln>
        </p:spPr>
      </p:pic>
      <p:sp>
        <p:nvSpPr>
          <p:cNvPr id="319" name="Google Shape;319;p45"/>
          <p:cNvSpPr txBox="1"/>
          <p:nvPr/>
        </p:nvSpPr>
        <p:spPr>
          <a:xfrm>
            <a:off x="163700" y="1673725"/>
            <a:ext cx="9144000" cy="3000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3000">
                <a:solidFill>
                  <a:srgbClr val="666666"/>
                </a:solidFill>
              </a:rPr>
              <a:t>Vamos mapear os cenários da história selecionada!</a:t>
            </a:r>
            <a:endParaRPr>
              <a:solidFill>
                <a:srgbClr val="666666"/>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6"/>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Dojo 2 ( 1h)</a:t>
            </a:r>
            <a:endParaRPr/>
          </a:p>
        </p:txBody>
      </p:sp>
      <p:sp>
        <p:nvSpPr>
          <p:cNvPr id="325" name="Google Shape;325;p46"/>
          <p:cNvSpPr txBox="1">
            <a:spLocks noGrp="1"/>
          </p:cNvSpPr>
          <p:nvPr>
            <p:ph type="body" idx="1"/>
          </p:nvPr>
        </p:nvSpPr>
        <p:spPr>
          <a:xfrm>
            <a:off x="457200" y="1536699"/>
            <a:ext cx="8229600" cy="1566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solidFill>
                  <a:schemeClr val="bg1">
                    <a:lumMod val="50000"/>
                  </a:schemeClr>
                </a:solidFill>
              </a:rPr>
              <a:t>Meu primeiro BDD!!!</a:t>
            </a:r>
            <a:endParaRPr dirty="0">
              <a:solidFill>
                <a:schemeClr val="bg1">
                  <a:lumMod val="50000"/>
                </a:schemeClr>
              </a:solidFill>
            </a:endParaRPr>
          </a:p>
          <a:p>
            <a:pPr marL="0" lvl="0" indent="0" algn="l" rtl="0">
              <a:spcBef>
                <a:spcPts val="600"/>
              </a:spcBef>
              <a:spcAft>
                <a:spcPts val="0"/>
              </a:spcAft>
              <a:buNone/>
            </a:pPr>
            <a:r>
              <a:rPr lang="en" dirty="0">
                <a:solidFill>
                  <a:schemeClr val="bg1">
                    <a:lumMod val="50000"/>
                  </a:schemeClr>
                </a:solidFill>
              </a:rPr>
              <a:t>Vamos relembrar a história e seus critérios de aceite</a:t>
            </a:r>
            <a:endParaRPr dirty="0">
              <a:solidFill>
                <a:schemeClr val="bg1">
                  <a:lumMod val="50000"/>
                </a:schemeClr>
              </a:solidFill>
            </a:endParaRPr>
          </a:p>
          <a:p>
            <a:pPr marL="0" lvl="0" indent="0" algn="l" rtl="0">
              <a:spcBef>
                <a:spcPts val="600"/>
              </a:spcBef>
              <a:spcAft>
                <a:spcPts val="0"/>
              </a:spcAft>
              <a:buNone/>
            </a:pPr>
            <a:r>
              <a:rPr lang="en" dirty="0">
                <a:solidFill>
                  <a:schemeClr val="bg1">
                    <a:lumMod val="50000"/>
                  </a:schemeClr>
                </a:solidFill>
              </a:rPr>
              <a:t> </a:t>
            </a:r>
            <a:endParaRPr dirty="0">
              <a:solidFill>
                <a:schemeClr val="bg1">
                  <a:lumMod val="50000"/>
                </a:schemeClr>
              </a:solidFill>
            </a:endParaRPr>
          </a:p>
        </p:txBody>
      </p:sp>
      <p:pic>
        <p:nvPicPr>
          <p:cNvPr id="326" name="Google Shape;326;p46"/>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327" name="Google Shape;327;p46"/>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sp>
        <p:nvSpPr>
          <p:cNvPr id="328" name="Google Shape;328;p46"/>
          <p:cNvSpPr/>
          <p:nvPr/>
        </p:nvSpPr>
        <p:spPr>
          <a:xfrm>
            <a:off x="3262025" y="3164300"/>
            <a:ext cx="1038300" cy="95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t>DEV</a:t>
            </a:r>
            <a:endParaRPr sz="1900"/>
          </a:p>
        </p:txBody>
      </p:sp>
      <p:sp>
        <p:nvSpPr>
          <p:cNvPr id="329" name="Google Shape;329;p46"/>
          <p:cNvSpPr/>
          <p:nvPr/>
        </p:nvSpPr>
        <p:spPr>
          <a:xfrm>
            <a:off x="4129050" y="3164300"/>
            <a:ext cx="1038300" cy="95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QA</a:t>
            </a:r>
            <a:endParaRPr sz="2400"/>
          </a:p>
        </p:txBody>
      </p:sp>
      <p:sp>
        <p:nvSpPr>
          <p:cNvPr id="330" name="Google Shape;330;p46"/>
          <p:cNvSpPr/>
          <p:nvPr/>
        </p:nvSpPr>
        <p:spPr>
          <a:xfrm>
            <a:off x="3579050" y="3786750"/>
            <a:ext cx="1038300" cy="95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PO</a:t>
            </a:r>
            <a:endParaRPr sz="2400"/>
          </a:p>
        </p:txBody>
      </p:sp>
      <p:pic>
        <p:nvPicPr>
          <p:cNvPr id="331" name="Google Shape;331;p46"/>
          <p:cNvPicPr preferRelativeResize="0"/>
          <p:nvPr/>
        </p:nvPicPr>
        <p:blipFill>
          <a:blip r:embed="rId4">
            <a:alphaModFix/>
          </a:blip>
          <a:stretch>
            <a:fillRect/>
          </a:stretch>
        </p:blipFill>
        <p:spPr>
          <a:xfrm flipH="1">
            <a:off x="6188424" y="3786751"/>
            <a:ext cx="2955576" cy="12807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7"/>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Especificações com BDD</a:t>
            </a:r>
            <a:endParaRPr/>
          </a:p>
        </p:txBody>
      </p:sp>
      <p:sp>
        <p:nvSpPr>
          <p:cNvPr id="337" name="Google Shape;337;p47"/>
          <p:cNvSpPr txBox="1">
            <a:spLocks noGrp="1"/>
          </p:cNvSpPr>
          <p:nvPr>
            <p:ph type="body" idx="1"/>
          </p:nvPr>
        </p:nvSpPr>
        <p:spPr>
          <a:xfrm>
            <a:off x="457200" y="1460499"/>
            <a:ext cx="8229600" cy="3465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dirty="0">
                <a:solidFill>
                  <a:schemeClr val="bg1">
                    <a:lumMod val="50000"/>
                  </a:schemeClr>
                </a:solidFill>
              </a:rPr>
              <a:t>Funcionalidade;</a:t>
            </a:r>
            <a:endParaRPr dirty="0">
              <a:solidFill>
                <a:schemeClr val="bg1">
                  <a:lumMod val="50000"/>
                </a:schemeClr>
              </a:solidFill>
            </a:endParaRPr>
          </a:p>
          <a:p>
            <a:pPr marL="457200" lvl="0" indent="-419100" algn="l" rtl="0">
              <a:spcBef>
                <a:spcPts val="0"/>
              </a:spcBef>
              <a:spcAft>
                <a:spcPts val="0"/>
              </a:spcAft>
              <a:buSzPts val="3000"/>
              <a:buChar char="●"/>
            </a:pPr>
            <a:r>
              <a:rPr lang="en" dirty="0">
                <a:solidFill>
                  <a:schemeClr val="bg1">
                    <a:lumMod val="50000"/>
                  </a:schemeClr>
                </a:solidFill>
              </a:rPr>
              <a:t>Cenário:</a:t>
            </a:r>
            <a:endParaRPr dirty="0">
              <a:solidFill>
                <a:schemeClr val="bg1">
                  <a:lumMod val="50000"/>
                </a:schemeClr>
              </a:solidFill>
            </a:endParaRPr>
          </a:p>
          <a:p>
            <a:pPr marL="914400" lvl="1" indent="-381000" algn="l" rtl="0">
              <a:spcBef>
                <a:spcPts val="0"/>
              </a:spcBef>
              <a:spcAft>
                <a:spcPts val="0"/>
              </a:spcAft>
              <a:buSzPts val="2400"/>
              <a:buChar char="○"/>
            </a:pPr>
            <a:r>
              <a:rPr lang="en" dirty="0">
                <a:solidFill>
                  <a:schemeClr val="bg1">
                    <a:lumMod val="50000"/>
                  </a:schemeClr>
                </a:solidFill>
              </a:rPr>
              <a:t>Dado (pré-condição)</a:t>
            </a:r>
            <a:endParaRPr dirty="0">
              <a:solidFill>
                <a:schemeClr val="bg1">
                  <a:lumMod val="50000"/>
                </a:schemeClr>
              </a:solidFill>
            </a:endParaRPr>
          </a:p>
          <a:p>
            <a:pPr marL="914400" lvl="1" indent="-381000" algn="l" rtl="0">
              <a:spcBef>
                <a:spcPts val="0"/>
              </a:spcBef>
              <a:spcAft>
                <a:spcPts val="0"/>
              </a:spcAft>
              <a:buSzPts val="2400"/>
              <a:buChar char="○"/>
            </a:pPr>
            <a:r>
              <a:rPr lang="en" dirty="0">
                <a:solidFill>
                  <a:schemeClr val="bg1">
                    <a:lumMod val="50000"/>
                  </a:schemeClr>
                </a:solidFill>
              </a:rPr>
              <a:t>Quando (executo alguma ação)</a:t>
            </a:r>
            <a:endParaRPr dirty="0">
              <a:solidFill>
                <a:schemeClr val="bg1">
                  <a:lumMod val="50000"/>
                </a:schemeClr>
              </a:solidFill>
            </a:endParaRPr>
          </a:p>
          <a:p>
            <a:pPr marL="914400" lvl="1" indent="-381000" algn="l" rtl="0">
              <a:spcBef>
                <a:spcPts val="0"/>
              </a:spcBef>
              <a:spcAft>
                <a:spcPts val="0"/>
              </a:spcAft>
              <a:buSzPts val="2400"/>
              <a:buChar char="○"/>
            </a:pPr>
            <a:r>
              <a:rPr lang="en" dirty="0">
                <a:solidFill>
                  <a:schemeClr val="bg1">
                    <a:lumMod val="50000"/>
                  </a:schemeClr>
                </a:solidFill>
              </a:rPr>
              <a:t>Então (tenho um resultado)</a:t>
            </a:r>
          </a:p>
          <a:p>
            <a:pPr marL="914400" lvl="1" indent="-381000" algn="l" rtl="0">
              <a:spcBef>
                <a:spcPts val="0"/>
              </a:spcBef>
              <a:spcAft>
                <a:spcPts val="0"/>
              </a:spcAft>
              <a:buSzPts val="2400"/>
              <a:buChar char="○"/>
            </a:pPr>
            <a:r>
              <a:rPr lang="en" dirty="0">
                <a:solidFill>
                  <a:schemeClr val="bg1">
                    <a:lumMod val="50000"/>
                  </a:schemeClr>
                </a:solidFill>
              </a:rPr>
              <a:t>E</a:t>
            </a:r>
          </a:p>
          <a:p>
            <a:pPr marL="914400" lvl="1" indent="-381000" algn="l" rtl="0">
              <a:spcBef>
                <a:spcPts val="0"/>
              </a:spcBef>
              <a:spcAft>
                <a:spcPts val="0"/>
              </a:spcAft>
              <a:buSzPts val="2400"/>
              <a:buChar char="○"/>
            </a:pPr>
            <a:r>
              <a:rPr lang="en" dirty="0">
                <a:solidFill>
                  <a:schemeClr val="bg1">
                    <a:lumMod val="50000"/>
                  </a:schemeClr>
                </a:solidFill>
              </a:rPr>
              <a:t>Mas</a:t>
            </a:r>
          </a:p>
          <a:p>
            <a:pPr marL="0" lvl="0" indent="0" algn="l" rtl="0">
              <a:spcBef>
                <a:spcPts val="600"/>
              </a:spcBef>
              <a:spcAft>
                <a:spcPts val="0"/>
              </a:spcAft>
              <a:buNone/>
            </a:pPr>
            <a:endParaRPr dirty="0">
              <a:solidFill>
                <a:schemeClr val="bg1">
                  <a:lumMod val="50000"/>
                </a:schemeClr>
              </a:solidFill>
            </a:endParaRPr>
          </a:p>
        </p:txBody>
      </p:sp>
      <p:pic>
        <p:nvPicPr>
          <p:cNvPr id="338" name="Google Shape;338;p47"/>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339" name="Google Shape;339;p47"/>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E07DD4-D8EC-404D-B809-1476CC88EBF9}"/>
              </a:ext>
            </a:extLst>
          </p:cNvPr>
          <p:cNvSpPr>
            <a:spLocks noGrp="1"/>
          </p:cNvSpPr>
          <p:nvPr>
            <p:ph type="title"/>
          </p:nvPr>
        </p:nvSpPr>
        <p:spPr/>
        <p:txBody>
          <a:bodyPr/>
          <a:lstStyle/>
          <a:p>
            <a:r>
              <a:rPr lang="pt-BR" dirty="0"/>
              <a:t>Uso do “E” e “Mas”</a:t>
            </a:r>
          </a:p>
        </p:txBody>
      </p:sp>
      <p:sp>
        <p:nvSpPr>
          <p:cNvPr id="8" name="CaixaDeTexto 7">
            <a:extLst>
              <a:ext uri="{FF2B5EF4-FFF2-40B4-BE49-F238E27FC236}">
                <a16:creationId xmlns:a16="http://schemas.microsoft.com/office/drawing/2014/main" id="{4B0CCEC9-A209-4195-A4F8-CF529DF8C458}"/>
              </a:ext>
            </a:extLst>
          </p:cNvPr>
          <p:cNvSpPr txBox="1"/>
          <p:nvPr/>
        </p:nvSpPr>
        <p:spPr>
          <a:xfrm>
            <a:off x="228600" y="1771531"/>
            <a:ext cx="4572000" cy="2031325"/>
          </a:xfrm>
          <a:prstGeom prst="rect">
            <a:avLst/>
          </a:prstGeom>
          <a:noFill/>
        </p:spPr>
        <p:txBody>
          <a:bodyPr wrap="square">
            <a:spAutoFit/>
          </a:bodyPr>
          <a:lstStyle/>
          <a:p>
            <a:r>
              <a:rPr lang="en-US" sz="1800" dirty="0">
                <a:solidFill>
                  <a:schemeClr val="bg1">
                    <a:lumMod val="50000"/>
                  </a:schemeClr>
                </a:solidFill>
              </a:rPr>
              <a:t>Example: Multiple Givens</a:t>
            </a:r>
          </a:p>
          <a:p>
            <a:r>
              <a:rPr lang="en-US" sz="1800" dirty="0">
                <a:solidFill>
                  <a:schemeClr val="bg1">
                    <a:lumMod val="50000"/>
                  </a:schemeClr>
                </a:solidFill>
              </a:rPr>
              <a:t>  Given one thing</a:t>
            </a:r>
          </a:p>
          <a:p>
            <a:r>
              <a:rPr lang="en-US" sz="1800" dirty="0">
                <a:solidFill>
                  <a:schemeClr val="bg1">
                    <a:lumMod val="50000"/>
                  </a:schemeClr>
                </a:solidFill>
              </a:rPr>
              <a:t>  Given another thing</a:t>
            </a:r>
          </a:p>
          <a:p>
            <a:r>
              <a:rPr lang="en-US" sz="1800" dirty="0">
                <a:solidFill>
                  <a:schemeClr val="bg1">
                    <a:lumMod val="50000"/>
                  </a:schemeClr>
                </a:solidFill>
              </a:rPr>
              <a:t>  Given yet another thing</a:t>
            </a:r>
          </a:p>
          <a:p>
            <a:r>
              <a:rPr lang="en-US" sz="1800" dirty="0">
                <a:solidFill>
                  <a:schemeClr val="bg1">
                    <a:lumMod val="50000"/>
                  </a:schemeClr>
                </a:solidFill>
              </a:rPr>
              <a:t>  When I open my eyes</a:t>
            </a:r>
          </a:p>
          <a:p>
            <a:r>
              <a:rPr lang="en-US" sz="1800" dirty="0">
                <a:solidFill>
                  <a:schemeClr val="bg1">
                    <a:lumMod val="50000"/>
                  </a:schemeClr>
                </a:solidFill>
              </a:rPr>
              <a:t>  Then I should see something</a:t>
            </a:r>
          </a:p>
          <a:p>
            <a:r>
              <a:rPr lang="en-US" sz="1800" dirty="0">
                <a:solidFill>
                  <a:schemeClr val="bg1">
                    <a:lumMod val="50000"/>
                  </a:schemeClr>
                </a:solidFill>
              </a:rPr>
              <a:t>  Then I shouldn't see something else</a:t>
            </a:r>
            <a:endParaRPr lang="pt-BR" sz="1800" dirty="0">
              <a:solidFill>
                <a:schemeClr val="bg1">
                  <a:lumMod val="50000"/>
                </a:schemeClr>
              </a:solidFill>
            </a:endParaRPr>
          </a:p>
        </p:txBody>
      </p:sp>
    </p:spTree>
    <p:extLst>
      <p:ext uri="{BB962C8B-B14F-4D97-AF65-F5344CB8AC3E}">
        <p14:creationId xmlns:p14="http://schemas.microsoft.com/office/powerpoint/2010/main" val="3228315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E07DD4-D8EC-404D-B809-1476CC88EBF9}"/>
              </a:ext>
            </a:extLst>
          </p:cNvPr>
          <p:cNvSpPr>
            <a:spLocks noGrp="1"/>
          </p:cNvSpPr>
          <p:nvPr>
            <p:ph type="title"/>
          </p:nvPr>
        </p:nvSpPr>
        <p:spPr/>
        <p:txBody>
          <a:bodyPr/>
          <a:lstStyle/>
          <a:p>
            <a:r>
              <a:rPr lang="pt-BR" dirty="0"/>
              <a:t>Uso do “E” e “Mas”</a:t>
            </a:r>
          </a:p>
        </p:txBody>
      </p:sp>
      <p:sp>
        <p:nvSpPr>
          <p:cNvPr id="8" name="CaixaDeTexto 7">
            <a:extLst>
              <a:ext uri="{FF2B5EF4-FFF2-40B4-BE49-F238E27FC236}">
                <a16:creationId xmlns:a16="http://schemas.microsoft.com/office/drawing/2014/main" id="{4B0CCEC9-A209-4195-A4F8-CF529DF8C458}"/>
              </a:ext>
            </a:extLst>
          </p:cNvPr>
          <p:cNvSpPr txBox="1"/>
          <p:nvPr/>
        </p:nvSpPr>
        <p:spPr>
          <a:xfrm>
            <a:off x="228600" y="1771531"/>
            <a:ext cx="4572000" cy="2031325"/>
          </a:xfrm>
          <a:prstGeom prst="rect">
            <a:avLst/>
          </a:prstGeom>
          <a:noFill/>
        </p:spPr>
        <p:txBody>
          <a:bodyPr wrap="square">
            <a:spAutoFit/>
          </a:bodyPr>
          <a:lstStyle/>
          <a:p>
            <a:r>
              <a:rPr lang="en-US" sz="1800" dirty="0">
                <a:solidFill>
                  <a:schemeClr val="bg1">
                    <a:lumMod val="50000"/>
                  </a:schemeClr>
                </a:solidFill>
              </a:rPr>
              <a:t>Example: Multiple Givens</a:t>
            </a:r>
          </a:p>
          <a:p>
            <a:r>
              <a:rPr lang="en-US" sz="1800" dirty="0">
                <a:solidFill>
                  <a:schemeClr val="bg1">
                    <a:lumMod val="50000"/>
                  </a:schemeClr>
                </a:solidFill>
              </a:rPr>
              <a:t>  Given one thing</a:t>
            </a:r>
          </a:p>
          <a:p>
            <a:r>
              <a:rPr lang="en-US" sz="1800" dirty="0">
                <a:solidFill>
                  <a:schemeClr val="bg1">
                    <a:lumMod val="50000"/>
                  </a:schemeClr>
                </a:solidFill>
              </a:rPr>
              <a:t>  Given another thing</a:t>
            </a:r>
          </a:p>
          <a:p>
            <a:r>
              <a:rPr lang="en-US" sz="1800" dirty="0">
                <a:solidFill>
                  <a:schemeClr val="bg1">
                    <a:lumMod val="50000"/>
                  </a:schemeClr>
                </a:solidFill>
              </a:rPr>
              <a:t>  Given yet another thing</a:t>
            </a:r>
          </a:p>
          <a:p>
            <a:r>
              <a:rPr lang="en-US" sz="1800" dirty="0">
                <a:solidFill>
                  <a:schemeClr val="bg1">
                    <a:lumMod val="50000"/>
                  </a:schemeClr>
                </a:solidFill>
              </a:rPr>
              <a:t>  When I open my eyes</a:t>
            </a:r>
          </a:p>
          <a:p>
            <a:r>
              <a:rPr lang="en-US" sz="1800" dirty="0">
                <a:solidFill>
                  <a:schemeClr val="bg1">
                    <a:lumMod val="50000"/>
                  </a:schemeClr>
                </a:solidFill>
              </a:rPr>
              <a:t>  Then I should see something</a:t>
            </a:r>
          </a:p>
          <a:p>
            <a:r>
              <a:rPr lang="en-US" sz="1800" dirty="0">
                <a:solidFill>
                  <a:schemeClr val="bg1">
                    <a:lumMod val="50000"/>
                  </a:schemeClr>
                </a:solidFill>
              </a:rPr>
              <a:t>  Then I shouldn't see something else</a:t>
            </a:r>
            <a:endParaRPr lang="pt-BR" sz="1800" dirty="0">
              <a:solidFill>
                <a:schemeClr val="bg1">
                  <a:lumMod val="50000"/>
                </a:schemeClr>
              </a:solidFill>
            </a:endParaRPr>
          </a:p>
        </p:txBody>
      </p:sp>
      <p:sp>
        <p:nvSpPr>
          <p:cNvPr id="10" name="CaixaDeTexto 9">
            <a:extLst>
              <a:ext uri="{FF2B5EF4-FFF2-40B4-BE49-F238E27FC236}">
                <a16:creationId xmlns:a16="http://schemas.microsoft.com/office/drawing/2014/main" id="{7366619C-D832-470C-A3DF-E95C4096FB80}"/>
              </a:ext>
            </a:extLst>
          </p:cNvPr>
          <p:cNvSpPr txBox="1"/>
          <p:nvPr/>
        </p:nvSpPr>
        <p:spPr>
          <a:xfrm>
            <a:off x="4114800" y="1764698"/>
            <a:ext cx="4572000" cy="2031325"/>
          </a:xfrm>
          <a:prstGeom prst="rect">
            <a:avLst/>
          </a:prstGeom>
          <a:noFill/>
        </p:spPr>
        <p:txBody>
          <a:bodyPr wrap="square">
            <a:spAutoFit/>
          </a:bodyPr>
          <a:lstStyle/>
          <a:p>
            <a:r>
              <a:rPr lang="pt-BR" sz="1800" dirty="0" err="1">
                <a:solidFill>
                  <a:schemeClr val="bg1">
                    <a:lumMod val="50000"/>
                  </a:schemeClr>
                </a:solidFill>
              </a:rPr>
              <a:t>Example</a:t>
            </a:r>
            <a:r>
              <a:rPr lang="pt-BR" sz="1800" dirty="0">
                <a:solidFill>
                  <a:schemeClr val="bg1">
                    <a:lumMod val="50000"/>
                  </a:schemeClr>
                </a:solidFill>
              </a:rPr>
              <a:t>: </a:t>
            </a:r>
            <a:r>
              <a:rPr lang="pt-BR" sz="1800" dirty="0" err="1">
                <a:solidFill>
                  <a:schemeClr val="bg1">
                    <a:lumMod val="50000"/>
                  </a:schemeClr>
                </a:solidFill>
              </a:rPr>
              <a:t>Multiple</a:t>
            </a:r>
            <a:r>
              <a:rPr lang="pt-BR" sz="1800" dirty="0">
                <a:solidFill>
                  <a:schemeClr val="bg1">
                    <a:lumMod val="50000"/>
                  </a:schemeClr>
                </a:solidFill>
              </a:rPr>
              <a:t> </a:t>
            </a:r>
            <a:r>
              <a:rPr lang="pt-BR" sz="1800" dirty="0" err="1">
                <a:solidFill>
                  <a:schemeClr val="bg1">
                    <a:lumMod val="50000"/>
                  </a:schemeClr>
                </a:solidFill>
              </a:rPr>
              <a:t>Givens</a:t>
            </a:r>
            <a:endParaRPr lang="pt-BR" sz="1800" dirty="0">
              <a:solidFill>
                <a:schemeClr val="bg1">
                  <a:lumMod val="50000"/>
                </a:schemeClr>
              </a:solidFill>
            </a:endParaRPr>
          </a:p>
          <a:p>
            <a:r>
              <a:rPr lang="pt-BR" sz="1800" dirty="0">
                <a:solidFill>
                  <a:schemeClr val="bg1">
                    <a:lumMod val="50000"/>
                  </a:schemeClr>
                </a:solidFill>
              </a:rPr>
              <a:t>  </a:t>
            </a:r>
            <a:r>
              <a:rPr lang="pt-BR" sz="1800" dirty="0" err="1">
                <a:solidFill>
                  <a:schemeClr val="bg1">
                    <a:lumMod val="50000"/>
                  </a:schemeClr>
                </a:solidFill>
              </a:rPr>
              <a:t>Given</a:t>
            </a:r>
            <a:r>
              <a:rPr lang="pt-BR" sz="1800" dirty="0">
                <a:solidFill>
                  <a:schemeClr val="bg1">
                    <a:lumMod val="50000"/>
                  </a:schemeClr>
                </a:solidFill>
              </a:rPr>
              <a:t> </a:t>
            </a:r>
            <a:r>
              <a:rPr lang="pt-BR" sz="1800" dirty="0" err="1">
                <a:solidFill>
                  <a:schemeClr val="bg1">
                    <a:lumMod val="50000"/>
                  </a:schemeClr>
                </a:solidFill>
              </a:rPr>
              <a:t>one</a:t>
            </a:r>
            <a:r>
              <a:rPr lang="pt-BR" sz="1800" dirty="0">
                <a:solidFill>
                  <a:schemeClr val="bg1">
                    <a:lumMod val="50000"/>
                  </a:schemeClr>
                </a:solidFill>
              </a:rPr>
              <a:t> </a:t>
            </a:r>
            <a:r>
              <a:rPr lang="pt-BR" sz="1800" dirty="0" err="1">
                <a:solidFill>
                  <a:schemeClr val="bg1">
                    <a:lumMod val="50000"/>
                  </a:schemeClr>
                </a:solidFill>
              </a:rPr>
              <a:t>thing</a:t>
            </a:r>
            <a:endParaRPr lang="pt-BR" sz="1800" dirty="0">
              <a:solidFill>
                <a:schemeClr val="bg1">
                  <a:lumMod val="50000"/>
                </a:schemeClr>
              </a:solidFill>
            </a:endParaRPr>
          </a:p>
          <a:p>
            <a:r>
              <a:rPr lang="pt-BR" sz="1800" dirty="0">
                <a:solidFill>
                  <a:schemeClr val="bg1">
                    <a:lumMod val="50000"/>
                  </a:schemeClr>
                </a:solidFill>
              </a:rPr>
              <a:t>  </a:t>
            </a:r>
            <a:r>
              <a:rPr lang="pt-BR" sz="1800" dirty="0" err="1">
                <a:solidFill>
                  <a:schemeClr val="bg1">
                    <a:lumMod val="50000"/>
                  </a:schemeClr>
                </a:solidFill>
              </a:rPr>
              <a:t>And</a:t>
            </a:r>
            <a:r>
              <a:rPr lang="pt-BR" sz="1800" dirty="0">
                <a:solidFill>
                  <a:schemeClr val="bg1">
                    <a:lumMod val="50000"/>
                  </a:schemeClr>
                </a:solidFill>
              </a:rPr>
              <a:t> </a:t>
            </a:r>
            <a:r>
              <a:rPr lang="pt-BR" sz="1800" dirty="0" err="1">
                <a:solidFill>
                  <a:schemeClr val="bg1">
                    <a:lumMod val="50000"/>
                  </a:schemeClr>
                </a:solidFill>
              </a:rPr>
              <a:t>another</a:t>
            </a:r>
            <a:r>
              <a:rPr lang="pt-BR" sz="1800" dirty="0">
                <a:solidFill>
                  <a:schemeClr val="bg1">
                    <a:lumMod val="50000"/>
                  </a:schemeClr>
                </a:solidFill>
              </a:rPr>
              <a:t> </a:t>
            </a:r>
            <a:r>
              <a:rPr lang="pt-BR" sz="1800" dirty="0" err="1">
                <a:solidFill>
                  <a:schemeClr val="bg1">
                    <a:lumMod val="50000"/>
                  </a:schemeClr>
                </a:solidFill>
              </a:rPr>
              <a:t>thing</a:t>
            </a:r>
            <a:endParaRPr lang="pt-BR" sz="1800" dirty="0">
              <a:solidFill>
                <a:schemeClr val="bg1">
                  <a:lumMod val="50000"/>
                </a:schemeClr>
              </a:solidFill>
            </a:endParaRPr>
          </a:p>
          <a:p>
            <a:r>
              <a:rPr lang="pt-BR" sz="1800" dirty="0">
                <a:solidFill>
                  <a:schemeClr val="bg1">
                    <a:lumMod val="50000"/>
                  </a:schemeClr>
                </a:solidFill>
              </a:rPr>
              <a:t>  </a:t>
            </a:r>
            <a:r>
              <a:rPr lang="pt-BR" sz="1800" dirty="0" err="1">
                <a:solidFill>
                  <a:schemeClr val="bg1">
                    <a:lumMod val="50000"/>
                  </a:schemeClr>
                </a:solidFill>
              </a:rPr>
              <a:t>And</a:t>
            </a:r>
            <a:r>
              <a:rPr lang="pt-BR" sz="1800" dirty="0">
                <a:solidFill>
                  <a:schemeClr val="bg1">
                    <a:lumMod val="50000"/>
                  </a:schemeClr>
                </a:solidFill>
              </a:rPr>
              <a:t> </a:t>
            </a:r>
            <a:r>
              <a:rPr lang="pt-BR" sz="1800" dirty="0" err="1">
                <a:solidFill>
                  <a:schemeClr val="bg1">
                    <a:lumMod val="50000"/>
                  </a:schemeClr>
                </a:solidFill>
              </a:rPr>
              <a:t>yet</a:t>
            </a:r>
            <a:r>
              <a:rPr lang="pt-BR" sz="1800" dirty="0">
                <a:solidFill>
                  <a:schemeClr val="bg1">
                    <a:lumMod val="50000"/>
                  </a:schemeClr>
                </a:solidFill>
              </a:rPr>
              <a:t> </a:t>
            </a:r>
            <a:r>
              <a:rPr lang="pt-BR" sz="1800" dirty="0" err="1">
                <a:solidFill>
                  <a:schemeClr val="bg1">
                    <a:lumMod val="50000"/>
                  </a:schemeClr>
                </a:solidFill>
              </a:rPr>
              <a:t>another</a:t>
            </a:r>
            <a:r>
              <a:rPr lang="pt-BR" sz="1800" dirty="0">
                <a:solidFill>
                  <a:schemeClr val="bg1">
                    <a:lumMod val="50000"/>
                  </a:schemeClr>
                </a:solidFill>
              </a:rPr>
              <a:t> </a:t>
            </a:r>
            <a:r>
              <a:rPr lang="pt-BR" sz="1800" dirty="0" err="1">
                <a:solidFill>
                  <a:schemeClr val="bg1">
                    <a:lumMod val="50000"/>
                  </a:schemeClr>
                </a:solidFill>
              </a:rPr>
              <a:t>thing</a:t>
            </a:r>
            <a:endParaRPr lang="pt-BR" sz="1800" dirty="0">
              <a:solidFill>
                <a:schemeClr val="bg1">
                  <a:lumMod val="50000"/>
                </a:schemeClr>
              </a:solidFill>
            </a:endParaRPr>
          </a:p>
          <a:p>
            <a:r>
              <a:rPr lang="pt-BR" sz="1800" dirty="0">
                <a:solidFill>
                  <a:schemeClr val="bg1">
                    <a:lumMod val="50000"/>
                  </a:schemeClr>
                </a:solidFill>
              </a:rPr>
              <a:t>  </a:t>
            </a:r>
            <a:r>
              <a:rPr lang="pt-BR" sz="1800" dirty="0" err="1">
                <a:solidFill>
                  <a:schemeClr val="bg1">
                    <a:lumMod val="50000"/>
                  </a:schemeClr>
                </a:solidFill>
              </a:rPr>
              <a:t>When</a:t>
            </a:r>
            <a:r>
              <a:rPr lang="pt-BR" sz="1800" dirty="0">
                <a:solidFill>
                  <a:schemeClr val="bg1">
                    <a:lumMod val="50000"/>
                  </a:schemeClr>
                </a:solidFill>
              </a:rPr>
              <a:t> I open </a:t>
            </a:r>
            <a:r>
              <a:rPr lang="pt-BR" sz="1800" dirty="0" err="1">
                <a:solidFill>
                  <a:schemeClr val="bg1">
                    <a:lumMod val="50000"/>
                  </a:schemeClr>
                </a:solidFill>
              </a:rPr>
              <a:t>my</a:t>
            </a:r>
            <a:r>
              <a:rPr lang="pt-BR" sz="1800" dirty="0">
                <a:solidFill>
                  <a:schemeClr val="bg1">
                    <a:lumMod val="50000"/>
                  </a:schemeClr>
                </a:solidFill>
              </a:rPr>
              <a:t> </a:t>
            </a:r>
            <a:r>
              <a:rPr lang="pt-BR" sz="1800" dirty="0" err="1">
                <a:solidFill>
                  <a:schemeClr val="bg1">
                    <a:lumMod val="50000"/>
                  </a:schemeClr>
                </a:solidFill>
              </a:rPr>
              <a:t>eyes</a:t>
            </a:r>
            <a:endParaRPr lang="pt-BR" sz="1800" dirty="0">
              <a:solidFill>
                <a:schemeClr val="bg1">
                  <a:lumMod val="50000"/>
                </a:schemeClr>
              </a:solidFill>
            </a:endParaRPr>
          </a:p>
          <a:p>
            <a:r>
              <a:rPr lang="pt-BR" sz="1800" dirty="0">
                <a:solidFill>
                  <a:schemeClr val="bg1">
                    <a:lumMod val="50000"/>
                  </a:schemeClr>
                </a:solidFill>
              </a:rPr>
              <a:t>  </a:t>
            </a:r>
            <a:r>
              <a:rPr lang="pt-BR" sz="1800" dirty="0" err="1">
                <a:solidFill>
                  <a:schemeClr val="bg1">
                    <a:lumMod val="50000"/>
                  </a:schemeClr>
                </a:solidFill>
              </a:rPr>
              <a:t>Then</a:t>
            </a:r>
            <a:r>
              <a:rPr lang="pt-BR" sz="1800" dirty="0">
                <a:solidFill>
                  <a:schemeClr val="bg1">
                    <a:lumMod val="50000"/>
                  </a:schemeClr>
                </a:solidFill>
              </a:rPr>
              <a:t> I </a:t>
            </a:r>
            <a:r>
              <a:rPr lang="pt-BR" sz="1800" dirty="0" err="1">
                <a:solidFill>
                  <a:schemeClr val="bg1">
                    <a:lumMod val="50000"/>
                  </a:schemeClr>
                </a:solidFill>
              </a:rPr>
              <a:t>should</a:t>
            </a:r>
            <a:r>
              <a:rPr lang="pt-BR" sz="1800" dirty="0">
                <a:solidFill>
                  <a:schemeClr val="bg1">
                    <a:lumMod val="50000"/>
                  </a:schemeClr>
                </a:solidFill>
              </a:rPr>
              <a:t> </a:t>
            </a:r>
            <a:r>
              <a:rPr lang="pt-BR" sz="1800" dirty="0" err="1">
                <a:solidFill>
                  <a:schemeClr val="bg1">
                    <a:lumMod val="50000"/>
                  </a:schemeClr>
                </a:solidFill>
              </a:rPr>
              <a:t>see</a:t>
            </a:r>
            <a:r>
              <a:rPr lang="pt-BR" sz="1800" dirty="0">
                <a:solidFill>
                  <a:schemeClr val="bg1">
                    <a:lumMod val="50000"/>
                  </a:schemeClr>
                </a:solidFill>
              </a:rPr>
              <a:t> </a:t>
            </a:r>
            <a:r>
              <a:rPr lang="pt-BR" sz="1800" dirty="0" err="1">
                <a:solidFill>
                  <a:schemeClr val="bg1">
                    <a:lumMod val="50000"/>
                  </a:schemeClr>
                </a:solidFill>
              </a:rPr>
              <a:t>something</a:t>
            </a:r>
            <a:endParaRPr lang="pt-BR" sz="1800" dirty="0">
              <a:solidFill>
                <a:schemeClr val="bg1">
                  <a:lumMod val="50000"/>
                </a:schemeClr>
              </a:solidFill>
            </a:endParaRPr>
          </a:p>
          <a:p>
            <a:r>
              <a:rPr lang="pt-BR" sz="1800" dirty="0">
                <a:solidFill>
                  <a:schemeClr val="bg1">
                    <a:lumMod val="50000"/>
                  </a:schemeClr>
                </a:solidFill>
              </a:rPr>
              <a:t>  </a:t>
            </a:r>
            <a:r>
              <a:rPr lang="pt-BR" sz="1800" dirty="0" err="1">
                <a:solidFill>
                  <a:schemeClr val="bg1">
                    <a:lumMod val="50000"/>
                  </a:schemeClr>
                </a:solidFill>
              </a:rPr>
              <a:t>But</a:t>
            </a:r>
            <a:r>
              <a:rPr lang="pt-BR" sz="1800" dirty="0">
                <a:solidFill>
                  <a:schemeClr val="bg1">
                    <a:lumMod val="50000"/>
                  </a:schemeClr>
                </a:solidFill>
              </a:rPr>
              <a:t> I </a:t>
            </a:r>
            <a:r>
              <a:rPr lang="pt-BR" sz="1800" dirty="0" err="1">
                <a:solidFill>
                  <a:schemeClr val="bg1">
                    <a:lumMod val="50000"/>
                  </a:schemeClr>
                </a:solidFill>
              </a:rPr>
              <a:t>shouldn't</a:t>
            </a:r>
            <a:r>
              <a:rPr lang="pt-BR" sz="1800" dirty="0">
                <a:solidFill>
                  <a:schemeClr val="bg1">
                    <a:lumMod val="50000"/>
                  </a:schemeClr>
                </a:solidFill>
              </a:rPr>
              <a:t> </a:t>
            </a:r>
            <a:r>
              <a:rPr lang="pt-BR" sz="1800" dirty="0" err="1">
                <a:solidFill>
                  <a:schemeClr val="bg1">
                    <a:lumMod val="50000"/>
                  </a:schemeClr>
                </a:solidFill>
              </a:rPr>
              <a:t>see</a:t>
            </a:r>
            <a:r>
              <a:rPr lang="pt-BR" sz="1800" dirty="0">
                <a:solidFill>
                  <a:schemeClr val="bg1">
                    <a:lumMod val="50000"/>
                  </a:schemeClr>
                </a:solidFill>
              </a:rPr>
              <a:t> </a:t>
            </a:r>
            <a:r>
              <a:rPr lang="pt-BR" sz="1800" dirty="0" err="1">
                <a:solidFill>
                  <a:schemeClr val="bg1">
                    <a:lumMod val="50000"/>
                  </a:schemeClr>
                </a:solidFill>
              </a:rPr>
              <a:t>something</a:t>
            </a:r>
            <a:r>
              <a:rPr lang="pt-BR" sz="1800" dirty="0">
                <a:solidFill>
                  <a:schemeClr val="bg1">
                    <a:lumMod val="50000"/>
                  </a:schemeClr>
                </a:solidFill>
              </a:rPr>
              <a:t> </a:t>
            </a:r>
            <a:r>
              <a:rPr lang="pt-BR" sz="1800" dirty="0" err="1">
                <a:solidFill>
                  <a:schemeClr val="bg1">
                    <a:lumMod val="50000"/>
                  </a:schemeClr>
                </a:solidFill>
              </a:rPr>
              <a:t>else</a:t>
            </a:r>
            <a:endParaRPr lang="pt-BR" sz="1800" dirty="0">
              <a:solidFill>
                <a:schemeClr val="bg1">
                  <a:lumMod val="50000"/>
                </a:schemeClr>
              </a:solidFill>
            </a:endParaRPr>
          </a:p>
        </p:txBody>
      </p:sp>
    </p:spTree>
    <p:extLst>
      <p:ext uri="{BB962C8B-B14F-4D97-AF65-F5344CB8AC3E}">
        <p14:creationId xmlns:p14="http://schemas.microsoft.com/office/powerpoint/2010/main" val="1386178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E07DD4-D8EC-404D-B809-1476CC88EBF9}"/>
              </a:ext>
            </a:extLst>
          </p:cNvPr>
          <p:cNvSpPr>
            <a:spLocks noGrp="1"/>
          </p:cNvSpPr>
          <p:nvPr>
            <p:ph type="title"/>
          </p:nvPr>
        </p:nvSpPr>
        <p:spPr/>
        <p:txBody>
          <a:bodyPr/>
          <a:lstStyle/>
          <a:p>
            <a:r>
              <a:rPr lang="pt-BR" dirty="0"/>
              <a:t>Uso do “*”</a:t>
            </a:r>
          </a:p>
        </p:txBody>
      </p:sp>
      <p:sp>
        <p:nvSpPr>
          <p:cNvPr id="8" name="CaixaDeTexto 7">
            <a:extLst>
              <a:ext uri="{FF2B5EF4-FFF2-40B4-BE49-F238E27FC236}">
                <a16:creationId xmlns:a16="http://schemas.microsoft.com/office/drawing/2014/main" id="{4B0CCEC9-A209-4195-A4F8-CF529DF8C458}"/>
              </a:ext>
            </a:extLst>
          </p:cNvPr>
          <p:cNvSpPr txBox="1"/>
          <p:nvPr/>
        </p:nvSpPr>
        <p:spPr>
          <a:xfrm>
            <a:off x="228600" y="1771531"/>
            <a:ext cx="4572000" cy="2031325"/>
          </a:xfrm>
          <a:prstGeom prst="rect">
            <a:avLst/>
          </a:prstGeom>
          <a:noFill/>
        </p:spPr>
        <p:txBody>
          <a:bodyPr wrap="square">
            <a:spAutoFit/>
          </a:bodyPr>
          <a:lstStyle/>
          <a:p>
            <a:r>
              <a:rPr lang="en-US" sz="1800" dirty="0">
                <a:solidFill>
                  <a:schemeClr val="bg1">
                    <a:lumMod val="50000"/>
                  </a:schemeClr>
                </a:solidFill>
              </a:rPr>
              <a:t>Scenario: All done</a:t>
            </a:r>
          </a:p>
          <a:p>
            <a:r>
              <a:rPr lang="en-US" sz="1800" dirty="0">
                <a:solidFill>
                  <a:schemeClr val="bg1">
                    <a:lumMod val="50000"/>
                  </a:schemeClr>
                </a:solidFill>
              </a:rPr>
              <a:t>  Given I am out shopping</a:t>
            </a:r>
          </a:p>
          <a:p>
            <a:r>
              <a:rPr lang="en-US" sz="1800" dirty="0">
                <a:solidFill>
                  <a:schemeClr val="bg1">
                    <a:lumMod val="50000"/>
                  </a:schemeClr>
                </a:solidFill>
              </a:rPr>
              <a:t>  And I have eggs</a:t>
            </a:r>
          </a:p>
          <a:p>
            <a:r>
              <a:rPr lang="en-US" sz="1800" dirty="0">
                <a:solidFill>
                  <a:schemeClr val="bg1">
                    <a:lumMod val="50000"/>
                  </a:schemeClr>
                </a:solidFill>
              </a:rPr>
              <a:t>  And I have milk</a:t>
            </a:r>
          </a:p>
          <a:p>
            <a:r>
              <a:rPr lang="en-US" sz="1800" dirty="0">
                <a:solidFill>
                  <a:schemeClr val="bg1">
                    <a:lumMod val="50000"/>
                  </a:schemeClr>
                </a:solidFill>
              </a:rPr>
              <a:t>  And I have butter</a:t>
            </a:r>
          </a:p>
          <a:p>
            <a:r>
              <a:rPr lang="en-US" sz="1800" dirty="0">
                <a:solidFill>
                  <a:schemeClr val="bg1">
                    <a:lumMod val="50000"/>
                  </a:schemeClr>
                </a:solidFill>
              </a:rPr>
              <a:t>  When I check my list</a:t>
            </a:r>
          </a:p>
          <a:p>
            <a:r>
              <a:rPr lang="en-US" sz="1800" dirty="0">
                <a:solidFill>
                  <a:schemeClr val="bg1">
                    <a:lumMod val="50000"/>
                  </a:schemeClr>
                </a:solidFill>
              </a:rPr>
              <a:t>  Then I don't need anything</a:t>
            </a:r>
            <a:endParaRPr lang="pt-BR" sz="1800" dirty="0">
              <a:solidFill>
                <a:schemeClr val="bg1">
                  <a:lumMod val="50000"/>
                </a:schemeClr>
              </a:solidFill>
            </a:endParaRPr>
          </a:p>
        </p:txBody>
      </p:sp>
    </p:spTree>
    <p:extLst>
      <p:ext uri="{BB962C8B-B14F-4D97-AF65-F5344CB8AC3E}">
        <p14:creationId xmlns:p14="http://schemas.microsoft.com/office/powerpoint/2010/main" val="25918035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E07DD4-D8EC-404D-B809-1476CC88EBF9}"/>
              </a:ext>
            </a:extLst>
          </p:cNvPr>
          <p:cNvSpPr>
            <a:spLocks noGrp="1"/>
          </p:cNvSpPr>
          <p:nvPr>
            <p:ph type="title"/>
          </p:nvPr>
        </p:nvSpPr>
        <p:spPr/>
        <p:txBody>
          <a:bodyPr/>
          <a:lstStyle/>
          <a:p>
            <a:r>
              <a:rPr lang="pt-BR" dirty="0"/>
              <a:t>Uso do “*”</a:t>
            </a:r>
          </a:p>
        </p:txBody>
      </p:sp>
      <p:sp>
        <p:nvSpPr>
          <p:cNvPr id="8" name="CaixaDeTexto 7">
            <a:extLst>
              <a:ext uri="{FF2B5EF4-FFF2-40B4-BE49-F238E27FC236}">
                <a16:creationId xmlns:a16="http://schemas.microsoft.com/office/drawing/2014/main" id="{4B0CCEC9-A209-4195-A4F8-CF529DF8C458}"/>
              </a:ext>
            </a:extLst>
          </p:cNvPr>
          <p:cNvSpPr txBox="1"/>
          <p:nvPr/>
        </p:nvSpPr>
        <p:spPr>
          <a:xfrm>
            <a:off x="228600" y="1771531"/>
            <a:ext cx="4572000" cy="2031325"/>
          </a:xfrm>
          <a:prstGeom prst="rect">
            <a:avLst/>
          </a:prstGeom>
          <a:noFill/>
        </p:spPr>
        <p:txBody>
          <a:bodyPr wrap="square">
            <a:spAutoFit/>
          </a:bodyPr>
          <a:lstStyle/>
          <a:p>
            <a:r>
              <a:rPr lang="en-US" sz="1800" dirty="0">
                <a:solidFill>
                  <a:schemeClr val="bg1">
                    <a:lumMod val="50000"/>
                  </a:schemeClr>
                </a:solidFill>
              </a:rPr>
              <a:t>Scenario: All done</a:t>
            </a:r>
          </a:p>
          <a:p>
            <a:r>
              <a:rPr lang="en-US" sz="1800" dirty="0">
                <a:solidFill>
                  <a:schemeClr val="bg1">
                    <a:lumMod val="50000"/>
                  </a:schemeClr>
                </a:solidFill>
              </a:rPr>
              <a:t>  Given I am out shopping</a:t>
            </a:r>
          </a:p>
          <a:p>
            <a:r>
              <a:rPr lang="en-US" sz="1800" dirty="0">
                <a:solidFill>
                  <a:schemeClr val="bg1">
                    <a:lumMod val="50000"/>
                  </a:schemeClr>
                </a:solidFill>
              </a:rPr>
              <a:t>  And I have eggs</a:t>
            </a:r>
          </a:p>
          <a:p>
            <a:r>
              <a:rPr lang="en-US" sz="1800" dirty="0">
                <a:solidFill>
                  <a:schemeClr val="bg1">
                    <a:lumMod val="50000"/>
                  </a:schemeClr>
                </a:solidFill>
              </a:rPr>
              <a:t>  And I have milk</a:t>
            </a:r>
          </a:p>
          <a:p>
            <a:r>
              <a:rPr lang="en-US" sz="1800" dirty="0">
                <a:solidFill>
                  <a:schemeClr val="bg1">
                    <a:lumMod val="50000"/>
                  </a:schemeClr>
                </a:solidFill>
              </a:rPr>
              <a:t>  And I have butter</a:t>
            </a:r>
          </a:p>
          <a:p>
            <a:r>
              <a:rPr lang="en-US" sz="1800" dirty="0">
                <a:solidFill>
                  <a:schemeClr val="bg1">
                    <a:lumMod val="50000"/>
                  </a:schemeClr>
                </a:solidFill>
              </a:rPr>
              <a:t>  When I check my list</a:t>
            </a:r>
          </a:p>
          <a:p>
            <a:r>
              <a:rPr lang="en-US" sz="1800" dirty="0">
                <a:solidFill>
                  <a:schemeClr val="bg1">
                    <a:lumMod val="50000"/>
                  </a:schemeClr>
                </a:solidFill>
              </a:rPr>
              <a:t>  Then I don't need anything</a:t>
            </a:r>
            <a:endParaRPr lang="pt-BR" sz="1800" dirty="0">
              <a:solidFill>
                <a:schemeClr val="bg1">
                  <a:lumMod val="50000"/>
                </a:schemeClr>
              </a:solidFill>
            </a:endParaRPr>
          </a:p>
        </p:txBody>
      </p:sp>
      <p:sp>
        <p:nvSpPr>
          <p:cNvPr id="10" name="CaixaDeTexto 9">
            <a:extLst>
              <a:ext uri="{FF2B5EF4-FFF2-40B4-BE49-F238E27FC236}">
                <a16:creationId xmlns:a16="http://schemas.microsoft.com/office/drawing/2014/main" id="{7366619C-D832-470C-A3DF-E95C4096FB80}"/>
              </a:ext>
            </a:extLst>
          </p:cNvPr>
          <p:cNvSpPr txBox="1"/>
          <p:nvPr/>
        </p:nvSpPr>
        <p:spPr>
          <a:xfrm>
            <a:off x="4114800" y="1764698"/>
            <a:ext cx="4572000" cy="2031325"/>
          </a:xfrm>
          <a:prstGeom prst="rect">
            <a:avLst/>
          </a:prstGeom>
          <a:noFill/>
        </p:spPr>
        <p:txBody>
          <a:bodyPr wrap="square">
            <a:spAutoFit/>
          </a:bodyPr>
          <a:lstStyle/>
          <a:p>
            <a:r>
              <a:rPr lang="en-US" sz="1800" dirty="0">
                <a:solidFill>
                  <a:schemeClr val="bg1">
                    <a:lumMod val="50000"/>
                  </a:schemeClr>
                </a:solidFill>
              </a:rPr>
              <a:t>Scenario: All done</a:t>
            </a:r>
          </a:p>
          <a:p>
            <a:r>
              <a:rPr lang="en-US" sz="1800" dirty="0">
                <a:solidFill>
                  <a:schemeClr val="bg1">
                    <a:lumMod val="50000"/>
                  </a:schemeClr>
                </a:solidFill>
              </a:rPr>
              <a:t>  Given I am out shopping</a:t>
            </a:r>
          </a:p>
          <a:p>
            <a:r>
              <a:rPr lang="en-US" sz="1800" dirty="0">
                <a:solidFill>
                  <a:schemeClr val="bg1">
                    <a:lumMod val="50000"/>
                  </a:schemeClr>
                </a:solidFill>
              </a:rPr>
              <a:t>  * I have eggs</a:t>
            </a:r>
          </a:p>
          <a:p>
            <a:r>
              <a:rPr lang="en-US" sz="1800" dirty="0">
                <a:solidFill>
                  <a:schemeClr val="bg1">
                    <a:lumMod val="50000"/>
                  </a:schemeClr>
                </a:solidFill>
              </a:rPr>
              <a:t>  * I have milk</a:t>
            </a:r>
          </a:p>
          <a:p>
            <a:r>
              <a:rPr lang="en-US" sz="1800" dirty="0">
                <a:solidFill>
                  <a:schemeClr val="bg1">
                    <a:lumMod val="50000"/>
                  </a:schemeClr>
                </a:solidFill>
              </a:rPr>
              <a:t>  * I have butter</a:t>
            </a:r>
          </a:p>
          <a:p>
            <a:r>
              <a:rPr lang="en-US" sz="1800" dirty="0">
                <a:solidFill>
                  <a:schemeClr val="bg1">
                    <a:lumMod val="50000"/>
                  </a:schemeClr>
                </a:solidFill>
              </a:rPr>
              <a:t>  When I check my list</a:t>
            </a:r>
          </a:p>
          <a:p>
            <a:r>
              <a:rPr lang="en-US" sz="1800" dirty="0">
                <a:solidFill>
                  <a:schemeClr val="bg1">
                    <a:lumMod val="50000"/>
                  </a:schemeClr>
                </a:solidFill>
              </a:rPr>
              <a:t>  Then I don't need anything</a:t>
            </a:r>
            <a:endParaRPr lang="pt-BR" sz="1800" dirty="0">
              <a:solidFill>
                <a:schemeClr val="bg1">
                  <a:lumMod val="50000"/>
                </a:schemeClr>
              </a:solidFill>
            </a:endParaRPr>
          </a:p>
        </p:txBody>
      </p:sp>
    </p:spTree>
    <p:extLst>
      <p:ext uri="{BB962C8B-B14F-4D97-AF65-F5344CB8AC3E}">
        <p14:creationId xmlns:p14="http://schemas.microsoft.com/office/powerpoint/2010/main" val="2128574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5"/>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história</a:t>
            </a:r>
            <a:endParaRPr/>
          </a:p>
        </p:txBody>
      </p:sp>
      <p:sp>
        <p:nvSpPr>
          <p:cNvPr id="511" name="Google Shape;511;p65"/>
          <p:cNvSpPr txBox="1">
            <a:spLocks noGrp="1"/>
          </p:cNvSpPr>
          <p:nvPr>
            <p:ph type="body" idx="1"/>
          </p:nvPr>
        </p:nvSpPr>
        <p:spPr>
          <a:xfrm>
            <a:off x="457200" y="1460499"/>
            <a:ext cx="8229600" cy="3465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Funcionalidade</a:t>
            </a:r>
            <a:r>
              <a:rPr lang="en" dirty="0"/>
              <a:t>: Aluguel de Carro</a:t>
            </a:r>
            <a:endParaRPr dirty="0"/>
          </a:p>
          <a:p>
            <a:pPr marL="0" lvl="0" indent="457200" algn="l" rtl="0">
              <a:spcBef>
                <a:spcPts val="600"/>
              </a:spcBef>
              <a:spcAft>
                <a:spcPts val="0"/>
              </a:spcAft>
              <a:buNone/>
            </a:pPr>
            <a:r>
              <a:rPr lang="en" b="1" dirty="0"/>
              <a:t>Para </a:t>
            </a:r>
            <a:r>
              <a:rPr lang="en" dirty="0"/>
              <a:t>aumentar a receita</a:t>
            </a:r>
            <a:endParaRPr dirty="0"/>
          </a:p>
          <a:p>
            <a:pPr marL="0" lvl="0" indent="457200" algn="l" rtl="0">
              <a:spcBef>
                <a:spcPts val="600"/>
              </a:spcBef>
              <a:spcAft>
                <a:spcPts val="0"/>
              </a:spcAft>
              <a:buNone/>
            </a:pPr>
            <a:r>
              <a:rPr lang="en" b="1" dirty="0"/>
              <a:t>Como </a:t>
            </a:r>
            <a:r>
              <a:rPr lang="en" dirty="0"/>
              <a:t>locadora</a:t>
            </a:r>
            <a:endParaRPr dirty="0"/>
          </a:p>
          <a:p>
            <a:pPr marL="457200" lvl="0" indent="0" algn="l" rtl="0">
              <a:spcBef>
                <a:spcPts val="600"/>
              </a:spcBef>
              <a:spcAft>
                <a:spcPts val="0"/>
              </a:spcAft>
              <a:buNone/>
            </a:pPr>
            <a:r>
              <a:rPr lang="en" b="1" dirty="0"/>
              <a:t>Quero </a:t>
            </a:r>
            <a:r>
              <a:rPr lang="pt-BR" dirty="0"/>
              <a:t>permitir que o cliente possa alugar o carro através do nosso site</a:t>
            </a:r>
            <a:endParaRPr dirty="0"/>
          </a:p>
          <a:p>
            <a:pPr marL="0" lvl="0" indent="0" algn="l" rtl="0">
              <a:spcBef>
                <a:spcPts val="600"/>
              </a:spcBef>
              <a:spcAft>
                <a:spcPts val="0"/>
              </a:spcAft>
              <a:buNone/>
            </a:pPr>
            <a:endParaRPr dirty="0"/>
          </a:p>
        </p:txBody>
      </p:sp>
      <p:sp>
        <p:nvSpPr>
          <p:cNvPr id="512" name="Google Shape;512;p65"/>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513" name="Google Shape;513;p65"/>
          <p:cNvPicPr preferRelativeResize="0"/>
          <p:nvPr/>
        </p:nvPicPr>
        <p:blipFill>
          <a:blip r:embed="rId3">
            <a:alphaModFix/>
          </a:blip>
          <a:stretch>
            <a:fillRect/>
          </a:stretch>
        </p:blipFill>
        <p:spPr>
          <a:xfrm>
            <a:off x="7949675" y="3914250"/>
            <a:ext cx="1194325" cy="1194325"/>
          </a:xfrm>
          <a:prstGeom prst="rect">
            <a:avLst/>
          </a:prstGeom>
          <a:noFill/>
          <a:ln>
            <a:noFill/>
          </a:ln>
        </p:spPr>
      </p:pic>
    </p:spTree>
    <p:extLst>
      <p:ext uri="{BB962C8B-B14F-4D97-AF65-F5344CB8AC3E}">
        <p14:creationId xmlns:p14="http://schemas.microsoft.com/office/powerpoint/2010/main" val="1563192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
        <p:cNvGrpSpPr/>
        <p:nvPr/>
      </p:nvGrpSpPr>
      <p:grpSpPr>
        <a:xfrm>
          <a:off x="0" y="0"/>
          <a:ext cx="0" cy="0"/>
          <a:chOff x="0" y="0"/>
          <a:chExt cx="0" cy="0"/>
        </a:xfrm>
      </p:grpSpPr>
      <p:sp>
        <p:nvSpPr>
          <p:cNvPr id="58" name="Google Shape;58;p12"/>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Dia 2</a:t>
            </a:r>
            <a:endParaRPr sz="1400" b="0" i="1"/>
          </a:p>
        </p:txBody>
      </p:sp>
      <p:sp>
        <p:nvSpPr>
          <p:cNvPr id="59" name="Google Shape;59;p12"/>
          <p:cNvSpPr txBox="1">
            <a:spLocks noGrp="1"/>
          </p:cNvSpPr>
          <p:nvPr>
            <p:ph type="body" idx="1"/>
          </p:nvPr>
        </p:nvSpPr>
        <p:spPr>
          <a:xfrm>
            <a:off x="457200" y="1492725"/>
            <a:ext cx="8229600" cy="2962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chemeClr val="dk1"/>
                </a:solidFill>
              </a:rPr>
              <a:t>Meu primeiro BDD(hands-on)</a:t>
            </a:r>
            <a:endParaRPr sz="2400">
              <a:solidFill>
                <a:schemeClr val="dk1"/>
              </a:solidFill>
            </a:endParaRPr>
          </a:p>
          <a:p>
            <a:pPr marL="0" lvl="0" indent="0" algn="l" rtl="0">
              <a:spcBef>
                <a:spcPts val="600"/>
              </a:spcBef>
              <a:spcAft>
                <a:spcPts val="0"/>
              </a:spcAft>
              <a:buClr>
                <a:schemeClr val="dk1"/>
              </a:buClr>
              <a:buSzPts val="1100"/>
              <a:buFont typeface="Arial"/>
              <a:buNone/>
            </a:pPr>
            <a:r>
              <a:rPr lang="en" sz="2400">
                <a:solidFill>
                  <a:schemeClr val="dk1"/>
                </a:solidFill>
              </a:rPr>
              <a:t>Palavras Reservadas do BDD</a:t>
            </a:r>
            <a:endParaRPr sz="2400">
              <a:solidFill>
                <a:schemeClr val="dk1"/>
              </a:solidFill>
            </a:endParaRPr>
          </a:p>
          <a:p>
            <a:pPr marL="0" lvl="0" indent="0" algn="l" rtl="0">
              <a:spcBef>
                <a:spcPts val="600"/>
              </a:spcBef>
              <a:spcAft>
                <a:spcPts val="0"/>
              </a:spcAft>
              <a:buNone/>
            </a:pPr>
            <a:r>
              <a:rPr lang="en" sz="2400">
                <a:solidFill>
                  <a:schemeClr val="dk1"/>
                </a:solidFill>
              </a:rPr>
              <a:t>Principios do BDD</a:t>
            </a:r>
            <a:endParaRPr sz="2400">
              <a:solidFill>
                <a:schemeClr val="dk1"/>
              </a:solidFill>
            </a:endParaRPr>
          </a:p>
          <a:p>
            <a:pPr marL="0" lvl="0" indent="0" algn="l" rtl="0">
              <a:spcBef>
                <a:spcPts val="600"/>
              </a:spcBef>
              <a:spcAft>
                <a:spcPts val="0"/>
              </a:spcAft>
              <a:buNone/>
            </a:pPr>
            <a:r>
              <a:rPr lang="en" sz="2400">
                <a:solidFill>
                  <a:schemeClr val="dk1"/>
                </a:solidFill>
              </a:rPr>
              <a:t>Benefícios do BDD</a:t>
            </a:r>
            <a:endParaRPr sz="2400">
              <a:solidFill>
                <a:schemeClr val="dk1"/>
              </a:solidFill>
            </a:endParaRPr>
          </a:p>
          <a:p>
            <a:pPr marL="0" lvl="0" indent="0" algn="l" rtl="0">
              <a:spcBef>
                <a:spcPts val="600"/>
              </a:spcBef>
              <a:spcAft>
                <a:spcPts val="0"/>
              </a:spcAft>
              <a:buClr>
                <a:schemeClr val="dk1"/>
              </a:buClr>
              <a:buSzPts val="1100"/>
              <a:buFont typeface="Arial"/>
              <a:buNone/>
            </a:pPr>
            <a:r>
              <a:rPr lang="en" sz="2400">
                <a:solidFill>
                  <a:srgbClr val="000000"/>
                </a:solidFill>
              </a:rPr>
              <a:t>Regra dos 3 amigos</a:t>
            </a:r>
            <a:endParaRPr sz="2400">
              <a:solidFill>
                <a:srgbClr val="000000"/>
              </a:solidFill>
            </a:endParaRPr>
          </a:p>
          <a:p>
            <a:pPr marL="0" lvl="0" indent="0" algn="l" rtl="0">
              <a:spcBef>
                <a:spcPts val="600"/>
              </a:spcBef>
              <a:spcAft>
                <a:spcPts val="0"/>
              </a:spcAft>
              <a:buNone/>
            </a:pPr>
            <a:endParaRPr sz="2400">
              <a:solidFill>
                <a:srgbClr val="000000"/>
              </a:solidFill>
            </a:endParaRPr>
          </a:p>
          <a:p>
            <a:pPr marL="0" lvl="0" indent="0" algn="l" rtl="0">
              <a:spcBef>
                <a:spcPts val="600"/>
              </a:spcBef>
              <a:spcAft>
                <a:spcPts val="0"/>
              </a:spcAft>
              <a:buNone/>
            </a:pPr>
            <a:endParaRPr sz="2400">
              <a:solidFill>
                <a:srgbClr val="000000"/>
              </a:solidFill>
            </a:endParaRPr>
          </a:p>
          <a:p>
            <a:pPr marL="0" lvl="0" indent="0" algn="l" rtl="0">
              <a:spcBef>
                <a:spcPts val="600"/>
              </a:spcBef>
              <a:spcAft>
                <a:spcPts val="0"/>
              </a:spcAft>
              <a:buNone/>
            </a:pPr>
            <a:endParaRPr sz="2400">
              <a:solidFill>
                <a:srgbClr val="000000"/>
              </a:solidFill>
            </a:endParaRPr>
          </a:p>
          <a:p>
            <a:pPr marL="0" lvl="0" indent="0" algn="l" rtl="0">
              <a:spcBef>
                <a:spcPts val="600"/>
              </a:spcBef>
              <a:spcAft>
                <a:spcPts val="0"/>
              </a:spcAft>
              <a:buNone/>
            </a:pPr>
            <a:endParaRPr sz="2400">
              <a:solidFill>
                <a:srgbClr val="000000"/>
              </a:solidFill>
            </a:endParaRPr>
          </a:p>
          <a:p>
            <a:pPr marL="0" lvl="0" indent="0" algn="l" rtl="0">
              <a:spcBef>
                <a:spcPts val="600"/>
              </a:spcBef>
              <a:spcAft>
                <a:spcPts val="0"/>
              </a:spcAft>
              <a:buNone/>
            </a:pPr>
            <a:endParaRPr sz="2400">
              <a:solidFill>
                <a:srgbClr val="000000"/>
              </a:solidFill>
            </a:endParaRPr>
          </a:p>
        </p:txBody>
      </p:sp>
      <p:sp>
        <p:nvSpPr>
          <p:cNvPr id="60" name="Google Shape;60;p12"/>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61" name="Google Shape;61;p12"/>
          <p:cNvPicPr preferRelativeResize="0"/>
          <p:nvPr/>
        </p:nvPicPr>
        <p:blipFill>
          <a:blip r:embed="rId3">
            <a:alphaModFix/>
          </a:blip>
          <a:stretch>
            <a:fillRect/>
          </a:stretch>
        </p:blipFill>
        <p:spPr>
          <a:xfrm>
            <a:off x="7949675" y="3914250"/>
            <a:ext cx="1194325" cy="11943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5"/>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Critério de Aceite</a:t>
            </a:r>
            <a:endParaRPr dirty="0"/>
          </a:p>
        </p:txBody>
      </p:sp>
      <p:sp>
        <p:nvSpPr>
          <p:cNvPr id="512" name="Google Shape;512;p65"/>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513" name="Google Shape;513;p65"/>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2" name="CaixaDeTexto 1">
            <a:extLst>
              <a:ext uri="{FF2B5EF4-FFF2-40B4-BE49-F238E27FC236}">
                <a16:creationId xmlns:a16="http://schemas.microsoft.com/office/drawing/2014/main" id="{AB549EAA-7AF0-493B-AC70-9DEDE0924200}"/>
              </a:ext>
            </a:extLst>
          </p:cNvPr>
          <p:cNvSpPr txBox="1"/>
          <p:nvPr/>
        </p:nvSpPr>
        <p:spPr>
          <a:xfrm>
            <a:off x="267325" y="1668780"/>
            <a:ext cx="3724096" cy="523220"/>
          </a:xfrm>
          <a:prstGeom prst="rect">
            <a:avLst/>
          </a:prstGeom>
          <a:noFill/>
        </p:spPr>
        <p:txBody>
          <a:bodyPr wrap="none" rtlCol="0">
            <a:spAutoFit/>
          </a:bodyPr>
          <a:lstStyle/>
          <a:p>
            <a:r>
              <a:rPr lang="pt-BR" dirty="0">
                <a:solidFill>
                  <a:schemeClr val="bg1">
                    <a:lumMod val="50000"/>
                  </a:schemeClr>
                </a:solidFill>
              </a:rPr>
              <a:t>Posso retirar e um lugar e devolver em outro</a:t>
            </a:r>
          </a:p>
          <a:p>
            <a:r>
              <a:rPr lang="pt-BR" dirty="0">
                <a:solidFill>
                  <a:schemeClr val="bg1">
                    <a:lumMod val="50000"/>
                  </a:schemeClr>
                </a:solidFill>
              </a:rPr>
              <a:t>Código Promocional</a:t>
            </a:r>
          </a:p>
        </p:txBody>
      </p:sp>
      <p:sp>
        <p:nvSpPr>
          <p:cNvPr id="7" name="CaixaDeTexto 6">
            <a:extLst>
              <a:ext uri="{FF2B5EF4-FFF2-40B4-BE49-F238E27FC236}">
                <a16:creationId xmlns:a16="http://schemas.microsoft.com/office/drawing/2014/main" id="{9AA5A763-63DF-4011-A5ED-73DCF03744C4}"/>
              </a:ext>
            </a:extLst>
          </p:cNvPr>
          <p:cNvSpPr txBox="1"/>
          <p:nvPr/>
        </p:nvSpPr>
        <p:spPr>
          <a:xfrm>
            <a:off x="267325" y="2804949"/>
            <a:ext cx="4572000" cy="1600438"/>
          </a:xfrm>
          <a:prstGeom prst="rect">
            <a:avLst/>
          </a:prstGeom>
          <a:noFill/>
        </p:spPr>
        <p:txBody>
          <a:bodyPr wrap="square">
            <a:spAutoFit/>
          </a:bodyPr>
          <a:lstStyle/>
          <a:p>
            <a:r>
              <a:rPr lang="pt-BR" sz="1400" dirty="0">
                <a:solidFill>
                  <a:schemeClr val="bg1">
                    <a:lumMod val="50000"/>
                  </a:schemeClr>
                </a:solidFill>
                <a:latin typeface="Consolas" panose="020B0609020204030204" pitchFamily="49" charset="0"/>
              </a:rPr>
              <a:t>SAO PAULO - GUARULHOS AEROPORTO</a:t>
            </a:r>
          </a:p>
          <a:p>
            <a:r>
              <a:rPr lang="pt-BR" dirty="0">
                <a:solidFill>
                  <a:schemeClr val="bg1">
                    <a:lumMod val="50000"/>
                  </a:schemeClr>
                </a:solidFill>
                <a:latin typeface="Consolas" panose="020B0609020204030204" pitchFamily="49" charset="0"/>
              </a:rPr>
              <a:t>RIO DE JANEIRO - GALEAO AEROPORTO</a:t>
            </a:r>
          </a:p>
          <a:p>
            <a:r>
              <a:rPr lang="pt-BR" dirty="0">
                <a:solidFill>
                  <a:schemeClr val="bg1">
                    <a:lumMod val="50000"/>
                  </a:schemeClr>
                </a:solidFill>
                <a:latin typeface="Consolas" panose="020B0609020204030204" pitchFamily="49" charset="0"/>
              </a:rPr>
              <a:t>RECIFE AEROPORTO LOJA</a:t>
            </a:r>
          </a:p>
          <a:p>
            <a:r>
              <a:rPr lang="pt-BR" dirty="0">
                <a:solidFill>
                  <a:schemeClr val="bg1">
                    <a:lumMod val="50000"/>
                  </a:schemeClr>
                </a:solidFill>
                <a:latin typeface="Consolas" panose="020B0609020204030204" pitchFamily="49" charset="0"/>
              </a:rPr>
              <a:t>SALVADOR AEROPORTO LOJA</a:t>
            </a:r>
          </a:p>
          <a:p>
            <a:r>
              <a:rPr lang="pt-BR" dirty="0">
                <a:solidFill>
                  <a:schemeClr val="bg1">
                    <a:lumMod val="50000"/>
                  </a:schemeClr>
                </a:solidFill>
                <a:latin typeface="Consolas" panose="020B0609020204030204" pitchFamily="49" charset="0"/>
              </a:rPr>
              <a:t>FLORIANOPOLIS AEROPORTO (EXTERNO)</a:t>
            </a:r>
          </a:p>
          <a:p>
            <a:r>
              <a:rPr lang="pt-BR" dirty="0">
                <a:solidFill>
                  <a:schemeClr val="bg1">
                    <a:lumMod val="50000"/>
                  </a:schemeClr>
                </a:solidFill>
                <a:latin typeface="Consolas" panose="020B0609020204030204" pitchFamily="49" charset="0"/>
              </a:rPr>
              <a:t>ILHEUS AEROPORTO</a:t>
            </a:r>
          </a:p>
          <a:p>
            <a:endParaRPr lang="pt-BR" dirty="0">
              <a:solidFill>
                <a:schemeClr val="bg1">
                  <a:lumMod val="50000"/>
                </a:schemeClr>
              </a:solidFill>
            </a:endParaRPr>
          </a:p>
        </p:txBody>
      </p:sp>
    </p:spTree>
    <p:extLst>
      <p:ext uri="{BB962C8B-B14F-4D97-AF65-F5344CB8AC3E}">
        <p14:creationId xmlns:p14="http://schemas.microsoft.com/office/powerpoint/2010/main" val="3876731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9F3A1E-4063-4B89-9F72-74A17234EF1F}"/>
              </a:ext>
            </a:extLst>
          </p:cNvPr>
          <p:cNvSpPr>
            <a:spLocks noGrp="1"/>
          </p:cNvSpPr>
          <p:nvPr>
            <p:ph type="title"/>
          </p:nvPr>
        </p:nvSpPr>
        <p:spPr/>
        <p:txBody>
          <a:bodyPr/>
          <a:lstStyle/>
          <a:p>
            <a:r>
              <a:rPr lang="pt-BR" dirty="0" err="1"/>
              <a:t>Scenario</a:t>
            </a:r>
            <a:r>
              <a:rPr lang="pt-BR" dirty="0"/>
              <a:t> </a:t>
            </a:r>
            <a:r>
              <a:rPr lang="pt-BR" dirty="0" err="1"/>
              <a:t>Outline</a:t>
            </a:r>
            <a:endParaRPr lang="pt-BR" dirty="0"/>
          </a:p>
        </p:txBody>
      </p:sp>
      <p:sp>
        <p:nvSpPr>
          <p:cNvPr id="8" name="CaixaDeTexto 7">
            <a:extLst>
              <a:ext uri="{FF2B5EF4-FFF2-40B4-BE49-F238E27FC236}">
                <a16:creationId xmlns:a16="http://schemas.microsoft.com/office/drawing/2014/main" id="{8FF09B98-6DDF-45BC-A39C-5E8AF5F0C572}"/>
              </a:ext>
            </a:extLst>
          </p:cNvPr>
          <p:cNvSpPr txBox="1"/>
          <p:nvPr/>
        </p:nvSpPr>
        <p:spPr>
          <a:xfrm>
            <a:off x="354330" y="1727538"/>
            <a:ext cx="5246370" cy="2585323"/>
          </a:xfrm>
          <a:prstGeom prst="rect">
            <a:avLst/>
          </a:prstGeom>
          <a:noFill/>
        </p:spPr>
        <p:txBody>
          <a:bodyPr wrap="square">
            <a:spAutoFit/>
          </a:bodyPr>
          <a:lstStyle/>
          <a:p>
            <a:r>
              <a:rPr lang="pt-BR" sz="1800" dirty="0">
                <a:solidFill>
                  <a:schemeClr val="bg1">
                    <a:lumMod val="50000"/>
                  </a:schemeClr>
                </a:solidFill>
              </a:rPr>
              <a:t> </a:t>
            </a:r>
            <a:r>
              <a:rPr lang="pt-BR" sz="1800" dirty="0" err="1">
                <a:solidFill>
                  <a:schemeClr val="bg1">
                    <a:lumMod val="50000"/>
                  </a:schemeClr>
                </a:solidFill>
              </a:rPr>
              <a:t>Scenario</a:t>
            </a:r>
            <a:r>
              <a:rPr lang="pt-BR" sz="1800" dirty="0">
                <a:solidFill>
                  <a:schemeClr val="bg1">
                    <a:lumMod val="50000"/>
                  </a:schemeClr>
                </a:solidFill>
              </a:rPr>
              <a:t> </a:t>
            </a:r>
            <a:r>
              <a:rPr lang="pt-BR" sz="1800" dirty="0" err="1">
                <a:solidFill>
                  <a:schemeClr val="bg1">
                    <a:lumMod val="50000"/>
                  </a:schemeClr>
                </a:solidFill>
              </a:rPr>
              <a:t>Outline</a:t>
            </a:r>
            <a:r>
              <a:rPr lang="pt-BR" sz="1800" dirty="0">
                <a:solidFill>
                  <a:schemeClr val="bg1">
                    <a:lumMod val="50000"/>
                  </a:schemeClr>
                </a:solidFill>
              </a:rPr>
              <a:t>: </a:t>
            </a:r>
            <a:r>
              <a:rPr lang="pt-BR" sz="1800" dirty="0" err="1">
                <a:solidFill>
                  <a:schemeClr val="bg1">
                    <a:lumMod val="50000"/>
                  </a:schemeClr>
                </a:solidFill>
              </a:rPr>
              <a:t>eating</a:t>
            </a:r>
            <a:endParaRPr lang="pt-BR" sz="1800" dirty="0">
              <a:solidFill>
                <a:schemeClr val="bg1">
                  <a:lumMod val="50000"/>
                </a:schemeClr>
              </a:solidFill>
            </a:endParaRPr>
          </a:p>
          <a:p>
            <a:r>
              <a:rPr lang="pt-BR" sz="1800" dirty="0">
                <a:solidFill>
                  <a:schemeClr val="bg1">
                    <a:lumMod val="50000"/>
                  </a:schemeClr>
                </a:solidFill>
              </a:rPr>
              <a:t>  </a:t>
            </a:r>
            <a:r>
              <a:rPr lang="pt-BR" sz="1800" dirty="0" err="1">
                <a:solidFill>
                  <a:schemeClr val="bg1">
                    <a:lumMod val="50000"/>
                  </a:schemeClr>
                </a:solidFill>
              </a:rPr>
              <a:t>Given</a:t>
            </a:r>
            <a:r>
              <a:rPr lang="pt-BR" sz="1800" dirty="0">
                <a:solidFill>
                  <a:schemeClr val="bg1">
                    <a:lumMod val="50000"/>
                  </a:schemeClr>
                </a:solidFill>
              </a:rPr>
              <a:t> </a:t>
            </a:r>
            <a:r>
              <a:rPr lang="pt-BR" sz="1800" dirty="0" err="1">
                <a:solidFill>
                  <a:schemeClr val="bg1">
                    <a:lumMod val="50000"/>
                  </a:schemeClr>
                </a:solidFill>
              </a:rPr>
              <a:t>there</a:t>
            </a:r>
            <a:r>
              <a:rPr lang="pt-BR" sz="1800" dirty="0">
                <a:solidFill>
                  <a:schemeClr val="bg1">
                    <a:lumMod val="50000"/>
                  </a:schemeClr>
                </a:solidFill>
              </a:rPr>
              <a:t> are &lt;start&gt; </a:t>
            </a:r>
            <a:r>
              <a:rPr lang="pt-BR" sz="1800" dirty="0" err="1">
                <a:solidFill>
                  <a:schemeClr val="bg1">
                    <a:lumMod val="50000"/>
                  </a:schemeClr>
                </a:solidFill>
              </a:rPr>
              <a:t>cucumbers</a:t>
            </a:r>
            <a:endParaRPr lang="pt-BR" sz="1800" dirty="0">
              <a:solidFill>
                <a:schemeClr val="bg1">
                  <a:lumMod val="50000"/>
                </a:schemeClr>
              </a:solidFill>
            </a:endParaRPr>
          </a:p>
          <a:p>
            <a:r>
              <a:rPr lang="pt-BR" sz="1800" dirty="0">
                <a:solidFill>
                  <a:schemeClr val="bg1">
                    <a:lumMod val="50000"/>
                  </a:schemeClr>
                </a:solidFill>
              </a:rPr>
              <a:t>  </a:t>
            </a:r>
            <a:r>
              <a:rPr lang="pt-BR" sz="1800" dirty="0" err="1">
                <a:solidFill>
                  <a:schemeClr val="bg1">
                    <a:lumMod val="50000"/>
                  </a:schemeClr>
                </a:solidFill>
              </a:rPr>
              <a:t>When</a:t>
            </a:r>
            <a:r>
              <a:rPr lang="pt-BR" sz="1800" dirty="0">
                <a:solidFill>
                  <a:schemeClr val="bg1">
                    <a:lumMod val="50000"/>
                  </a:schemeClr>
                </a:solidFill>
              </a:rPr>
              <a:t> I </a:t>
            </a:r>
            <a:r>
              <a:rPr lang="pt-BR" sz="1800" dirty="0" err="1">
                <a:solidFill>
                  <a:schemeClr val="bg1">
                    <a:lumMod val="50000"/>
                  </a:schemeClr>
                </a:solidFill>
              </a:rPr>
              <a:t>eat</a:t>
            </a:r>
            <a:r>
              <a:rPr lang="pt-BR" sz="1800" dirty="0">
                <a:solidFill>
                  <a:schemeClr val="bg1">
                    <a:lumMod val="50000"/>
                  </a:schemeClr>
                </a:solidFill>
              </a:rPr>
              <a:t> &lt;</a:t>
            </a:r>
            <a:r>
              <a:rPr lang="pt-BR" sz="1800" dirty="0" err="1">
                <a:solidFill>
                  <a:schemeClr val="bg1">
                    <a:lumMod val="50000"/>
                  </a:schemeClr>
                </a:solidFill>
              </a:rPr>
              <a:t>eat</a:t>
            </a:r>
            <a:r>
              <a:rPr lang="pt-BR" sz="1800" dirty="0">
                <a:solidFill>
                  <a:schemeClr val="bg1">
                    <a:lumMod val="50000"/>
                  </a:schemeClr>
                </a:solidFill>
              </a:rPr>
              <a:t>&gt; </a:t>
            </a:r>
            <a:r>
              <a:rPr lang="pt-BR" sz="1800" dirty="0" err="1">
                <a:solidFill>
                  <a:schemeClr val="bg1">
                    <a:lumMod val="50000"/>
                  </a:schemeClr>
                </a:solidFill>
              </a:rPr>
              <a:t>cucumbers</a:t>
            </a:r>
            <a:endParaRPr lang="pt-BR" sz="1800" dirty="0">
              <a:solidFill>
                <a:schemeClr val="bg1">
                  <a:lumMod val="50000"/>
                </a:schemeClr>
              </a:solidFill>
            </a:endParaRPr>
          </a:p>
          <a:p>
            <a:r>
              <a:rPr lang="pt-BR" sz="1800" dirty="0">
                <a:solidFill>
                  <a:schemeClr val="bg1">
                    <a:lumMod val="50000"/>
                  </a:schemeClr>
                </a:solidFill>
              </a:rPr>
              <a:t>  </a:t>
            </a:r>
            <a:r>
              <a:rPr lang="pt-BR" sz="1800" dirty="0" err="1">
                <a:solidFill>
                  <a:schemeClr val="bg1">
                    <a:lumMod val="50000"/>
                  </a:schemeClr>
                </a:solidFill>
              </a:rPr>
              <a:t>Then</a:t>
            </a:r>
            <a:r>
              <a:rPr lang="pt-BR" sz="1800" dirty="0">
                <a:solidFill>
                  <a:schemeClr val="bg1">
                    <a:lumMod val="50000"/>
                  </a:schemeClr>
                </a:solidFill>
              </a:rPr>
              <a:t> I </a:t>
            </a:r>
            <a:r>
              <a:rPr lang="pt-BR" sz="1800" dirty="0" err="1">
                <a:solidFill>
                  <a:schemeClr val="bg1">
                    <a:lumMod val="50000"/>
                  </a:schemeClr>
                </a:solidFill>
              </a:rPr>
              <a:t>should</a:t>
            </a:r>
            <a:r>
              <a:rPr lang="pt-BR" sz="1800" dirty="0">
                <a:solidFill>
                  <a:schemeClr val="bg1">
                    <a:lumMod val="50000"/>
                  </a:schemeClr>
                </a:solidFill>
              </a:rPr>
              <a:t> </a:t>
            </a:r>
            <a:r>
              <a:rPr lang="pt-BR" sz="1800" dirty="0" err="1">
                <a:solidFill>
                  <a:schemeClr val="bg1">
                    <a:lumMod val="50000"/>
                  </a:schemeClr>
                </a:solidFill>
              </a:rPr>
              <a:t>have</a:t>
            </a:r>
            <a:r>
              <a:rPr lang="pt-BR" sz="1800" dirty="0">
                <a:solidFill>
                  <a:schemeClr val="bg1">
                    <a:lumMod val="50000"/>
                  </a:schemeClr>
                </a:solidFill>
              </a:rPr>
              <a:t> &lt;</a:t>
            </a:r>
            <a:r>
              <a:rPr lang="pt-BR" sz="1800" dirty="0" err="1">
                <a:solidFill>
                  <a:schemeClr val="bg1">
                    <a:lumMod val="50000"/>
                  </a:schemeClr>
                </a:solidFill>
              </a:rPr>
              <a:t>left</a:t>
            </a:r>
            <a:r>
              <a:rPr lang="pt-BR" sz="1800" dirty="0">
                <a:solidFill>
                  <a:schemeClr val="bg1">
                    <a:lumMod val="50000"/>
                  </a:schemeClr>
                </a:solidFill>
              </a:rPr>
              <a:t>&gt; </a:t>
            </a:r>
            <a:r>
              <a:rPr lang="pt-BR" sz="1800" dirty="0" err="1">
                <a:solidFill>
                  <a:schemeClr val="bg1">
                    <a:lumMod val="50000"/>
                  </a:schemeClr>
                </a:solidFill>
              </a:rPr>
              <a:t>cucumbers</a:t>
            </a:r>
            <a:endParaRPr lang="pt-BR" sz="1800" dirty="0">
              <a:solidFill>
                <a:schemeClr val="bg1">
                  <a:lumMod val="50000"/>
                </a:schemeClr>
              </a:solidFill>
            </a:endParaRPr>
          </a:p>
          <a:p>
            <a:endParaRPr lang="pt-BR" sz="1800" dirty="0">
              <a:solidFill>
                <a:schemeClr val="bg1">
                  <a:lumMod val="50000"/>
                </a:schemeClr>
              </a:solidFill>
            </a:endParaRPr>
          </a:p>
          <a:p>
            <a:r>
              <a:rPr lang="pt-BR" sz="1800" dirty="0">
                <a:solidFill>
                  <a:schemeClr val="bg1">
                    <a:lumMod val="50000"/>
                  </a:schemeClr>
                </a:solidFill>
              </a:rPr>
              <a:t>  </a:t>
            </a:r>
            <a:r>
              <a:rPr lang="pt-BR" sz="1800" dirty="0" err="1">
                <a:solidFill>
                  <a:schemeClr val="bg1">
                    <a:lumMod val="50000"/>
                  </a:schemeClr>
                </a:solidFill>
              </a:rPr>
              <a:t>Examples</a:t>
            </a:r>
            <a:r>
              <a:rPr lang="pt-BR" sz="1800" dirty="0">
                <a:solidFill>
                  <a:schemeClr val="bg1">
                    <a:lumMod val="50000"/>
                  </a:schemeClr>
                </a:solidFill>
              </a:rPr>
              <a:t>:</a:t>
            </a:r>
          </a:p>
          <a:p>
            <a:r>
              <a:rPr lang="pt-BR" sz="1800" dirty="0">
                <a:solidFill>
                  <a:schemeClr val="bg1">
                    <a:lumMod val="50000"/>
                  </a:schemeClr>
                </a:solidFill>
              </a:rPr>
              <a:t>    | start | </a:t>
            </a:r>
            <a:r>
              <a:rPr lang="pt-BR" sz="1800" dirty="0" err="1">
                <a:solidFill>
                  <a:schemeClr val="bg1">
                    <a:lumMod val="50000"/>
                  </a:schemeClr>
                </a:solidFill>
              </a:rPr>
              <a:t>eat</a:t>
            </a:r>
            <a:r>
              <a:rPr lang="pt-BR" sz="1800" dirty="0">
                <a:solidFill>
                  <a:schemeClr val="bg1">
                    <a:lumMod val="50000"/>
                  </a:schemeClr>
                </a:solidFill>
              </a:rPr>
              <a:t> | </a:t>
            </a:r>
            <a:r>
              <a:rPr lang="pt-BR" sz="1800" dirty="0" err="1">
                <a:solidFill>
                  <a:schemeClr val="bg1">
                    <a:lumMod val="50000"/>
                  </a:schemeClr>
                </a:solidFill>
              </a:rPr>
              <a:t>left</a:t>
            </a:r>
            <a:r>
              <a:rPr lang="pt-BR" sz="1800" dirty="0">
                <a:solidFill>
                  <a:schemeClr val="bg1">
                    <a:lumMod val="50000"/>
                  </a:schemeClr>
                </a:solidFill>
              </a:rPr>
              <a:t> |</a:t>
            </a:r>
          </a:p>
          <a:p>
            <a:r>
              <a:rPr lang="pt-BR" sz="1800" dirty="0">
                <a:solidFill>
                  <a:schemeClr val="bg1">
                    <a:lumMod val="50000"/>
                  </a:schemeClr>
                </a:solidFill>
              </a:rPr>
              <a:t>    |    12 |   5 |    7  |</a:t>
            </a:r>
          </a:p>
          <a:p>
            <a:r>
              <a:rPr lang="pt-BR" sz="1800" dirty="0">
                <a:solidFill>
                  <a:schemeClr val="bg1">
                    <a:lumMod val="50000"/>
                  </a:schemeClr>
                </a:solidFill>
              </a:rPr>
              <a:t>    |    20 |   5 |   15 |</a:t>
            </a:r>
          </a:p>
        </p:txBody>
      </p:sp>
    </p:spTree>
    <p:extLst>
      <p:ext uri="{BB962C8B-B14F-4D97-AF65-F5344CB8AC3E}">
        <p14:creationId xmlns:p14="http://schemas.microsoft.com/office/powerpoint/2010/main" val="211425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439922-6ABB-4C29-A519-1E98D20A6960}"/>
              </a:ext>
            </a:extLst>
          </p:cNvPr>
          <p:cNvSpPr>
            <a:spLocks noGrp="1"/>
          </p:cNvSpPr>
          <p:nvPr>
            <p:ph type="title"/>
          </p:nvPr>
        </p:nvSpPr>
        <p:spPr/>
        <p:txBody>
          <a:bodyPr/>
          <a:lstStyle/>
          <a:p>
            <a:r>
              <a:rPr lang="pt-BR" dirty="0"/>
              <a:t>Data </a:t>
            </a:r>
            <a:r>
              <a:rPr lang="pt-BR" dirty="0" err="1"/>
              <a:t>Tables</a:t>
            </a:r>
            <a:endParaRPr lang="pt-BR" dirty="0"/>
          </a:p>
        </p:txBody>
      </p:sp>
      <p:sp>
        <p:nvSpPr>
          <p:cNvPr id="3" name="Espaço Reservado para Texto 2">
            <a:extLst>
              <a:ext uri="{FF2B5EF4-FFF2-40B4-BE49-F238E27FC236}">
                <a16:creationId xmlns:a16="http://schemas.microsoft.com/office/drawing/2014/main" id="{E993FD55-C2ED-4797-8B1A-3FACD6229B45}"/>
              </a:ext>
            </a:extLst>
          </p:cNvPr>
          <p:cNvSpPr>
            <a:spLocks noGrp="1"/>
          </p:cNvSpPr>
          <p:nvPr>
            <p:ph type="body" idx="1"/>
          </p:nvPr>
        </p:nvSpPr>
        <p:spPr/>
        <p:txBody>
          <a:bodyPr/>
          <a:lstStyle/>
          <a:p>
            <a:pPr marL="38100" indent="0">
              <a:buNone/>
            </a:pPr>
            <a:r>
              <a:rPr lang="pt-BR" sz="2000" dirty="0" err="1">
                <a:solidFill>
                  <a:schemeClr val="bg1">
                    <a:lumMod val="50000"/>
                  </a:schemeClr>
                </a:solidFill>
              </a:rPr>
              <a:t>Given</a:t>
            </a:r>
            <a:r>
              <a:rPr lang="pt-BR" sz="2000" dirty="0">
                <a:solidFill>
                  <a:schemeClr val="bg1">
                    <a:lumMod val="50000"/>
                  </a:schemeClr>
                </a:solidFill>
              </a:rPr>
              <a:t> </a:t>
            </a:r>
            <a:r>
              <a:rPr lang="pt-BR" sz="2000" dirty="0" err="1">
                <a:solidFill>
                  <a:schemeClr val="bg1">
                    <a:lumMod val="50000"/>
                  </a:schemeClr>
                </a:solidFill>
              </a:rPr>
              <a:t>the</a:t>
            </a:r>
            <a:r>
              <a:rPr lang="pt-BR" sz="2000" dirty="0">
                <a:solidFill>
                  <a:schemeClr val="bg1">
                    <a:lumMod val="50000"/>
                  </a:schemeClr>
                </a:solidFill>
              </a:rPr>
              <a:t> </a:t>
            </a:r>
            <a:r>
              <a:rPr lang="pt-BR" sz="2000" dirty="0" err="1">
                <a:solidFill>
                  <a:schemeClr val="bg1">
                    <a:lumMod val="50000"/>
                  </a:schemeClr>
                </a:solidFill>
              </a:rPr>
              <a:t>following</a:t>
            </a:r>
            <a:r>
              <a:rPr lang="pt-BR" sz="2000" dirty="0">
                <a:solidFill>
                  <a:schemeClr val="bg1">
                    <a:lumMod val="50000"/>
                  </a:schemeClr>
                </a:solidFill>
              </a:rPr>
              <a:t> </a:t>
            </a:r>
            <a:r>
              <a:rPr lang="pt-BR" sz="2000" dirty="0" err="1">
                <a:solidFill>
                  <a:schemeClr val="bg1">
                    <a:lumMod val="50000"/>
                  </a:schemeClr>
                </a:solidFill>
              </a:rPr>
              <a:t>users</a:t>
            </a:r>
            <a:r>
              <a:rPr lang="pt-BR" sz="2000" dirty="0">
                <a:solidFill>
                  <a:schemeClr val="bg1">
                    <a:lumMod val="50000"/>
                  </a:schemeClr>
                </a:solidFill>
              </a:rPr>
              <a:t> </a:t>
            </a:r>
            <a:r>
              <a:rPr lang="pt-BR" sz="2000" dirty="0" err="1">
                <a:solidFill>
                  <a:schemeClr val="bg1">
                    <a:lumMod val="50000"/>
                  </a:schemeClr>
                </a:solidFill>
              </a:rPr>
              <a:t>exist</a:t>
            </a:r>
            <a:r>
              <a:rPr lang="pt-BR" sz="2000" dirty="0">
                <a:solidFill>
                  <a:schemeClr val="bg1">
                    <a:lumMod val="50000"/>
                  </a:schemeClr>
                </a:solidFill>
              </a:rPr>
              <a:t>:</a:t>
            </a:r>
          </a:p>
          <a:p>
            <a:pPr marL="38100" indent="0">
              <a:buNone/>
            </a:pPr>
            <a:r>
              <a:rPr lang="pt-BR" sz="2000" dirty="0">
                <a:solidFill>
                  <a:schemeClr val="bg1">
                    <a:lumMod val="50000"/>
                  </a:schemeClr>
                </a:solidFill>
              </a:rPr>
              <a:t>  | </a:t>
            </a:r>
            <a:r>
              <a:rPr lang="pt-BR" sz="2000" dirty="0" err="1">
                <a:solidFill>
                  <a:schemeClr val="bg1">
                    <a:lumMod val="50000"/>
                  </a:schemeClr>
                </a:solidFill>
              </a:rPr>
              <a:t>name</a:t>
            </a:r>
            <a:r>
              <a:rPr lang="pt-BR" sz="2000" dirty="0">
                <a:solidFill>
                  <a:schemeClr val="bg1">
                    <a:lumMod val="50000"/>
                  </a:schemeClr>
                </a:solidFill>
              </a:rPr>
              <a:t>   | </a:t>
            </a:r>
            <a:r>
              <a:rPr lang="pt-BR" sz="2000" dirty="0" err="1">
                <a:solidFill>
                  <a:schemeClr val="bg1">
                    <a:lumMod val="50000"/>
                  </a:schemeClr>
                </a:solidFill>
              </a:rPr>
              <a:t>email</a:t>
            </a:r>
            <a:r>
              <a:rPr lang="pt-BR" sz="2000" dirty="0">
                <a:solidFill>
                  <a:schemeClr val="bg1">
                    <a:lumMod val="50000"/>
                  </a:schemeClr>
                </a:solidFill>
              </a:rPr>
              <a:t>                        | </a:t>
            </a:r>
            <a:r>
              <a:rPr lang="pt-BR" sz="2000" dirty="0" err="1">
                <a:solidFill>
                  <a:schemeClr val="bg1">
                    <a:lumMod val="50000"/>
                  </a:schemeClr>
                </a:solidFill>
              </a:rPr>
              <a:t>twitter</a:t>
            </a:r>
            <a:r>
              <a:rPr lang="pt-BR" sz="2000" dirty="0">
                <a:solidFill>
                  <a:schemeClr val="bg1">
                    <a:lumMod val="50000"/>
                  </a:schemeClr>
                </a:solidFill>
              </a:rPr>
              <a:t>        	   |</a:t>
            </a:r>
          </a:p>
          <a:p>
            <a:pPr marL="38100" indent="0">
              <a:buNone/>
            </a:pPr>
            <a:r>
              <a:rPr lang="pt-BR" sz="2000" dirty="0">
                <a:solidFill>
                  <a:schemeClr val="bg1">
                    <a:lumMod val="50000"/>
                  </a:schemeClr>
                </a:solidFill>
              </a:rPr>
              <a:t>  | </a:t>
            </a:r>
            <a:r>
              <a:rPr lang="pt-BR" sz="2000" dirty="0" err="1">
                <a:solidFill>
                  <a:schemeClr val="bg1">
                    <a:lumMod val="50000"/>
                  </a:schemeClr>
                </a:solidFill>
              </a:rPr>
              <a:t>Aslak</a:t>
            </a:r>
            <a:r>
              <a:rPr lang="pt-BR" sz="2000" dirty="0">
                <a:solidFill>
                  <a:schemeClr val="bg1">
                    <a:lumMod val="50000"/>
                  </a:schemeClr>
                </a:solidFill>
              </a:rPr>
              <a:t>  | aslak@cucumber.io  | @aslak_hellesoy |</a:t>
            </a:r>
          </a:p>
          <a:p>
            <a:pPr marL="38100" indent="0">
              <a:buNone/>
            </a:pPr>
            <a:r>
              <a:rPr lang="pt-BR" sz="2000" dirty="0">
                <a:solidFill>
                  <a:schemeClr val="bg1">
                    <a:lumMod val="50000"/>
                  </a:schemeClr>
                </a:solidFill>
              </a:rPr>
              <a:t>  | </a:t>
            </a:r>
            <a:r>
              <a:rPr lang="pt-BR" sz="2000" dirty="0" err="1">
                <a:solidFill>
                  <a:schemeClr val="bg1">
                    <a:lumMod val="50000"/>
                  </a:schemeClr>
                </a:solidFill>
              </a:rPr>
              <a:t>Julien</a:t>
            </a:r>
            <a:r>
              <a:rPr lang="pt-BR" sz="2000" dirty="0">
                <a:solidFill>
                  <a:schemeClr val="bg1">
                    <a:lumMod val="50000"/>
                  </a:schemeClr>
                </a:solidFill>
              </a:rPr>
              <a:t> | julien@cucumber.io | @jbpros         	   |</a:t>
            </a:r>
          </a:p>
          <a:p>
            <a:pPr marL="38100" indent="0">
              <a:buNone/>
            </a:pPr>
            <a:r>
              <a:rPr lang="pt-BR" sz="2000" dirty="0">
                <a:solidFill>
                  <a:schemeClr val="bg1">
                    <a:lumMod val="50000"/>
                  </a:schemeClr>
                </a:solidFill>
              </a:rPr>
              <a:t>  | Matt   | matt@cucumber.io   | @mattwynne        |</a:t>
            </a:r>
          </a:p>
        </p:txBody>
      </p:sp>
    </p:spTree>
    <p:extLst>
      <p:ext uri="{BB962C8B-B14F-4D97-AF65-F5344CB8AC3E}">
        <p14:creationId xmlns:p14="http://schemas.microsoft.com/office/powerpoint/2010/main" val="31274395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48"/>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345" name="Google Shape;345;p48"/>
          <p:cNvSpPr txBox="1">
            <a:spLocks noGrp="1"/>
          </p:cNvSpPr>
          <p:nvPr>
            <p:ph type="body" idx="1"/>
          </p:nvPr>
        </p:nvSpPr>
        <p:spPr>
          <a:xfrm>
            <a:off x="90675" y="1448274"/>
            <a:ext cx="8229600" cy="3465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rgbClr val="666666"/>
                </a:solidFill>
                <a:highlight>
                  <a:srgbClr val="FFFFFF"/>
                </a:highlight>
              </a:rPr>
              <a:t>É uma técnica de discussão e definição de </a:t>
            </a:r>
            <a:r>
              <a:rPr lang="en" sz="1800" b="1" dirty="0">
                <a:solidFill>
                  <a:srgbClr val="666666"/>
                </a:solidFill>
                <a:highlight>
                  <a:srgbClr val="FFFFFF"/>
                </a:highlight>
              </a:rPr>
              <a:t>algo que será feito</a:t>
            </a:r>
            <a:r>
              <a:rPr lang="en" sz="1800" dirty="0">
                <a:solidFill>
                  <a:srgbClr val="666666"/>
                </a:solidFill>
                <a:highlight>
                  <a:srgbClr val="FFFFFF"/>
                </a:highlight>
              </a:rPr>
              <a:t>, podendo ser uma </a:t>
            </a:r>
            <a:r>
              <a:rPr lang="en" sz="1800" i="1" dirty="0">
                <a:solidFill>
                  <a:srgbClr val="666666"/>
                </a:solidFill>
                <a:highlight>
                  <a:srgbClr val="FFFFFF"/>
                </a:highlight>
              </a:rPr>
              <a:t>feature</a:t>
            </a:r>
            <a:r>
              <a:rPr lang="en" sz="1800" dirty="0">
                <a:solidFill>
                  <a:srgbClr val="666666"/>
                </a:solidFill>
                <a:highlight>
                  <a:srgbClr val="FFFFFF"/>
                </a:highlight>
              </a:rPr>
              <a:t>, incremento ou correção.</a:t>
            </a:r>
            <a:endParaRPr sz="1800" dirty="0">
              <a:solidFill>
                <a:srgbClr val="666666"/>
              </a:solidFill>
              <a:highlight>
                <a:srgbClr val="FFFFFF"/>
              </a:highlight>
            </a:endParaRPr>
          </a:p>
          <a:p>
            <a:pPr marL="0" lvl="0" indent="0" algn="l" rtl="0">
              <a:lnSpc>
                <a:spcPct val="115000"/>
              </a:lnSpc>
              <a:spcBef>
                <a:spcPts val="0"/>
              </a:spcBef>
              <a:spcAft>
                <a:spcPts val="0"/>
              </a:spcAft>
              <a:buNone/>
            </a:pPr>
            <a:endParaRPr sz="1800" dirty="0">
              <a:solidFill>
                <a:srgbClr val="666666"/>
              </a:solidFill>
              <a:highlight>
                <a:srgbClr val="FFFFFF"/>
              </a:highlight>
            </a:endParaRPr>
          </a:p>
          <a:p>
            <a:pPr marL="0" lvl="0" indent="0" algn="l" rtl="0">
              <a:lnSpc>
                <a:spcPct val="115000"/>
              </a:lnSpc>
              <a:spcBef>
                <a:spcPts val="0"/>
              </a:spcBef>
              <a:spcAft>
                <a:spcPts val="0"/>
              </a:spcAft>
              <a:buNone/>
            </a:pPr>
            <a:r>
              <a:rPr lang="en" sz="1800" dirty="0">
                <a:solidFill>
                  <a:srgbClr val="666666"/>
                </a:solidFill>
                <a:highlight>
                  <a:srgbClr val="FFFFFF"/>
                </a:highlight>
              </a:rPr>
              <a:t>O termo surgiu no meio ágil em 2009 com o principal objetivo de colher pontos de vista de diferentes perspectivas e áreas:</a:t>
            </a:r>
            <a:endParaRPr sz="1800" dirty="0">
              <a:solidFill>
                <a:srgbClr val="666666"/>
              </a:solidFill>
              <a:highlight>
                <a:srgbClr val="FFFFFF"/>
              </a:highlight>
            </a:endParaRPr>
          </a:p>
          <a:p>
            <a:pPr marL="457200" lvl="0" indent="-342900" algn="l" rtl="0">
              <a:lnSpc>
                <a:spcPct val="169565"/>
              </a:lnSpc>
              <a:spcBef>
                <a:spcPts val="0"/>
              </a:spcBef>
              <a:spcAft>
                <a:spcPts val="0"/>
              </a:spcAft>
              <a:buClr>
                <a:srgbClr val="666666"/>
              </a:buClr>
              <a:buSzPts val="1800"/>
              <a:buChar char="●"/>
            </a:pPr>
            <a:r>
              <a:rPr lang="en" sz="1800" b="1" dirty="0">
                <a:solidFill>
                  <a:srgbClr val="666666"/>
                </a:solidFill>
                <a:highlight>
                  <a:srgbClr val="FFFFFF"/>
                </a:highlight>
              </a:rPr>
              <a:t>negócio</a:t>
            </a:r>
            <a:r>
              <a:rPr lang="en" sz="1800" dirty="0">
                <a:solidFill>
                  <a:srgbClr val="666666"/>
                </a:solidFill>
                <a:highlight>
                  <a:srgbClr val="FFFFFF"/>
                </a:highlight>
              </a:rPr>
              <a:t>: geralmente representado pelo analista de negócio ou dono do produto;</a:t>
            </a:r>
            <a:endParaRPr sz="1800" dirty="0">
              <a:solidFill>
                <a:srgbClr val="666666"/>
              </a:solidFill>
              <a:highlight>
                <a:srgbClr val="FFFFFF"/>
              </a:highlight>
            </a:endParaRPr>
          </a:p>
          <a:p>
            <a:pPr marL="457200" lvl="0" indent="-342900" algn="l" rtl="0">
              <a:lnSpc>
                <a:spcPct val="169565"/>
              </a:lnSpc>
              <a:spcBef>
                <a:spcPts val="0"/>
              </a:spcBef>
              <a:spcAft>
                <a:spcPts val="0"/>
              </a:spcAft>
              <a:buClr>
                <a:srgbClr val="666666"/>
              </a:buClr>
              <a:buSzPts val="1800"/>
              <a:buChar char="●"/>
            </a:pPr>
            <a:r>
              <a:rPr lang="en" sz="1800" b="1" dirty="0">
                <a:solidFill>
                  <a:srgbClr val="666666"/>
                </a:solidFill>
                <a:highlight>
                  <a:srgbClr val="FFFFFF"/>
                </a:highlight>
              </a:rPr>
              <a:t>desenvolvimento</a:t>
            </a:r>
            <a:r>
              <a:rPr lang="en" sz="1800" dirty="0">
                <a:solidFill>
                  <a:srgbClr val="666666"/>
                </a:solidFill>
                <a:highlight>
                  <a:srgbClr val="FFFFFF"/>
                </a:highlight>
              </a:rPr>
              <a:t>: representado pelos devs e arquitetos;</a:t>
            </a:r>
            <a:endParaRPr sz="1800" dirty="0">
              <a:solidFill>
                <a:srgbClr val="666666"/>
              </a:solidFill>
              <a:highlight>
                <a:srgbClr val="FFFFFF"/>
              </a:highlight>
            </a:endParaRPr>
          </a:p>
          <a:p>
            <a:pPr marL="457200" lvl="0" indent="-342900" algn="l" rtl="0">
              <a:lnSpc>
                <a:spcPct val="169565"/>
              </a:lnSpc>
              <a:spcBef>
                <a:spcPts val="0"/>
              </a:spcBef>
              <a:spcAft>
                <a:spcPts val="0"/>
              </a:spcAft>
              <a:buClr>
                <a:srgbClr val="666666"/>
              </a:buClr>
              <a:buSzPts val="1800"/>
              <a:buChar char="●"/>
            </a:pPr>
            <a:r>
              <a:rPr lang="en" sz="1800" dirty="0">
                <a:solidFill>
                  <a:srgbClr val="666666"/>
                </a:solidFill>
                <a:highlight>
                  <a:srgbClr val="FFFFFF"/>
                </a:highlight>
              </a:rPr>
              <a:t>e </a:t>
            </a:r>
            <a:r>
              <a:rPr lang="en" sz="1800" b="1" dirty="0">
                <a:solidFill>
                  <a:srgbClr val="666666"/>
                </a:solidFill>
                <a:highlight>
                  <a:srgbClr val="FFFFFF"/>
                </a:highlight>
              </a:rPr>
              <a:t>teste</a:t>
            </a:r>
            <a:r>
              <a:rPr lang="en" sz="1800" dirty="0">
                <a:solidFill>
                  <a:srgbClr val="666666"/>
                </a:solidFill>
                <a:highlight>
                  <a:srgbClr val="FFFFFF"/>
                </a:highlight>
              </a:rPr>
              <a:t>: representador pelos engenheiros de teste.</a:t>
            </a:r>
            <a:endParaRPr sz="1800" dirty="0">
              <a:solidFill>
                <a:srgbClr val="666666"/>
              </a:solidFill>
              <a:highlight>
                <a:srgbClr val="FFFFFF"/>
              </a:highlight>
            </a:endParaRPr>
          </a:p>
          <a:p>
            <a:pPr marL="0" lvl="0" indent="0" algn="l" rtl="0">
              <a:spcBef>
                <a:spcPts val="600"/>
              </a:spcBef>
              <a:spcAft>
                <a:spcPts val="0"/>
              </a:spcAft>
              <a:buNone/>
            </a:pPr>
            <a:endParaRPr sz="1800" dirty="0">
              <a:solidFill>
                <a:srgbClr val="666666"/>
              </a:solidFill>
              <a:highlight>
                <a:srgbClr val="FFFFFF"/>
              </a:highlight>
            </a:endParaRPr>
          </a:p>
        </p:txBody>
      </p:sp>
      <p:sp>
        <p:nvSpPr>
          <p:cNvPr id="347" name="Google Shape;347;p48"/>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Três Amigos </a:t>
            </a:r>
            <a:endParaRPr/>
          </a:p>
        </p:txBody>
      </p:sp>
      <p:pic>
        <p:nvPicPr>
          <p:cNvPr id="348" name="Google Shape;348;p48"/>
          <p:cNvPicPr preferRelativeResize="0"/>
          <p:nvPr/>
        </p:nvPicPr>
        <p:blipFill>
          <a:blip r:embed="rId4">
            <a:alphaModFix/>
          </a:blip>
          <a:stretch>
            <a:fillRect/>
          </a:stretch>
        </p:blipFill>
        <p:spPr>
          <a:xfrm flipH="1">
            <a:off x="6478300" y="3896787"/>
            <a:ext cx="2836725" cy="12292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9"/>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Como isso influencia na qualidade do produto</a:t>
            </a:r>
            <a:endParaRPr sz="3600"/>
          </a:p>
        </p:txBody>
      </p:sp>
      <p:sp>
        <p:nvSpPr>
          <p:cNvPr id="354" name="Google Shape;354;p49"/>
          <p:cNvSpPr txBox="1">
            <a:spLocks noGrp="1"/>
          </p:cNvSpPr>
          <p:nvPr>
            <p:ph type="body" idx="1"/>
          </p:nvPr>
        </p:nvSpPr>
        <p:spPr>
          <a:xfrm>
            <a:off x="0" y="1268550"/>
            <a:ext cx="8454300" cy="34653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00"/>
              </a:spcBef>
              <a:spcAft>
                <a:spcPts val="0"/>
              </a:spcAft>
              <a:buClr>
                <a:srgbClr val="666666"/>
              </a:buClr>
              <a:buSzPts val="1800"/>
              <a:buChar char="●"/>
            </a:pPr>
            <a:r>
              <a:rPr lang="en" sz="1800" dirty="0">
                <a:solidFill>
                  <a:srgbClr val="666666"/>
                </a:solidFill>
                <a:highlight>
                  <a:srgbClr val="FFFFFF"/>
                </a:highlight>
              </a:rPr>
              <a:t>A participação de testers desde as fases mais iniciais do ciclo de desenvolvimento é sempre benéfico pois eles serão capazes de levantar questões sobre testabilidade e sobre a qualidade do que deve ser produzido.</a:t>
            </a:r>
            <a:endParaRPr sz="1800" dirty="0">
              <a:solidFill>
                <a:srgbClr val="666666"/>
              </a:solidFill>
              <a:highlight>
                <a:srgbClr val="FFFFFF"/>
              </a:highlight>
            </a:endParaRPr>
          </a:p>
          <a:p>
            <a:pPr marL="457200" lvl="0" indent="-342900" algn="l" rtl="0">
              <a:lnSpc>
                <a:spcPct val="150000"/>
              </a:lnSpc>
              <a:spcBef>
                <a:spcPts val="0"/>
              </a:spcBef>
              <a:spcAft>
                <a:spcPts val="0"/>
              </a:spcAft>
              <a:buClr>
                <a:srgbClr val="666666"/>
              </a:buClr>
              <a:buSzPts val="1800"/>
              <a:buChar char="●"/>
            </a:pPr>
            <a:r>
              <a:rPr lang="en" sz="1800" dirty="0">
                <a:solidFill>
                  <a:srgbClr val="666666"/>
                </a:solidFill>
                <a:highlight>
                  <a:srgbClr val="FFFFFF"/>
                </a:highlight>
              </a:rPr>
              <a:t>Mais contribuições significam uma maior cobertura de possíveis cenários, possibilidades e restrições.</a:t>
            </a:r>
            <a:endParaRPr sz="1800" dirty="0">
              <a:solidFill>
                <a:srgbClr val="666666"/>
              </a:solidFill>
              <a:highlight>
                <a:srgbClr val="FFFFFF"/>
              </a:highlight>
            </a:endParaRPr>
          </a:p>
          <a:p>
            <a:pPr marL="457200" lvl="0" indent="-342900" algn="l" rtl="0">
              <a:lnSpc>
                <a:spcPct val="150000"/>
              </a:lnSpc>
              <a:spcBef>
                <a:spcPts val="0"/>
              </a:spcBef>
              <a:spcAft>
                <a:spcPts val="0"/>
              </a:spcAft>
              <a:buClr>
                <a:srgbClr val="666666"/>
              </a:buClr>
              <a:buSzPts val="1800"/>
              <a:buChar char="●"/>
            </a:pPr>
            <a:r>
              <a:rPr lang="en" sz="1800" dirty="0">
                <a:solidFill>
                  <a:srgbClr val="666666"/>
                </a:solidFill>
                <a:highlight>
                  <a:srgbClr val="FFFFFF"/>
                </a:highlight>
              </a:rPr>
              <a:t>Com base nessa informação, os testers podem então aprender mais sobre o que cada área espera do software e traçar casos de teste mais eficazes, contribuindo para uma melhor qualidade do produto.</a:t>
            </a:r>
            <a:endParaRPr sz="1800" dirty="0">
              <a:solidFill>
                <a:srgbClr val="666666"/>
              </a:solidFill>
              <a:highlight>
                <a:srgbClr val="FFFFFF"/>
              </a:highlight>
            </a:endParaRPr>
          </a:p>
          <a:p>
            <a:pPr marL="0" lvl="0" indent="0" algn="l" rtl="0">
              <a:lnSpc>
                <a:spcPct val="150000"/>
              </a:lnSpc>
              <a:spcBef>
                <a:spcPts val="600"/>
              </a:spcBef>
              <a:spcAft>
                <a:spcPts val="0"/>
              </a:spcAft>
              <a:buNone/>
            </a:pPr>
            <a:endParaRPr sz="1800" dirty="0">
              <a:solidFill>
                <a:srgbClr val="666666"/>
              </a:solidFill>
              <a:highlight>
                <a:srgbClr val="FFFFFF"/>
              </a:highlight>
            </a:endParaRPr>
          </a:p>
          <a:p>
            <a:pPr marL="0" lvl="0" indent="0" algn="l" rtl="0">
              <a:lnSpc>
                <a:spcPct val="150000"/>
              </a:lnSpc>
              <a:spcBef>
                <a:spcPts val="600"/>
              </a:spcBef>
              <a:spcAft>
                <a:spcPts val="0"/>
              </a:spcAft>
              <a:buNone/>
            </a:pPr>
            <a:endParaRPr sz="1800" dirty="0">
              <a:solidFill>
                <a:srgbClr val="666666"/>
              </a:solidFill>
              <a:highlight>
                <a:srgbClr val="FFFFFF"/>
              </a:highlight>
            </a:endParaRPr>
          </a:p>
          <a:p>
            <a:pPr marL="0" lvl="0" indent="0" algn="l" rtl="0">
              <a:lnSpc>
                <a:spcPct val="150000"/>
              </a:lnSpc>
              <a:spcBef>
                <a:spcPts val="600"/>
              </a:spcBef>
              <a:spcAft>
                <a:spcPts val="0"/>
              </a:spcAft>
              <a:buNone/>
            </a:pPr>
            <a:endParaRPr sz="1800" dirty="0">
              <a:solidFill>
                <a:srgbClr val="666666"/>
              </a:solidFill>
              <a:highlight>
                <a:srgbClr val="FFFFFF"/>
              </a:highlight>
            </a:endParaRPr>
          </a:p>
        </p:txBody>
      </p:sp>
      <p:pic>
        <p:nvPicPr>
          <p:cNvPr id="355" name="Google Shape;355;p49"/>
          <p:cNvPicPr preferRelativeResize="0"/>
          <p:nvPr/>
        </p:nvPicPr>
        <p:blipFill>
          <a:blip r:embed="rId3">
            <a:alphaModFix/>
          </a:blip>
          <a:stretch>
            <a:fillRect/>
          </a:stretch>
        </p:blipFill>
        <p:spPr>
          <a:xfrm>
            <a:off x="7949675" y="3914250"/>
            <a:ext cx="1194325" cy="1194325"/>
          </a:xfrm>
          <a:prstGeom prst="rect">
            <a:avLst/>
          </a:prstGeom>
          <a:noFill/>
          <a:ln>
            <a:noFill/>
          </a:ln>
        </p:spPr>
      </p:pic>
      <p:pic>
        <p:nvPicPr>
          <p:cNvPr id="357" name="Google Shape;357;p49"/>
          <p:cNvPicPr preferRelativeResize="0"/>
          <p:nvPr/>
        </p:nvPicPr>
        <p:blipFill>
          <a:blip r:embed="rId4">
            <a:alphaModFix/>
          </a:blip>
          <a:stretch>
            <a:fillRect/>
          </a:stretch>
        </p:blipFill>
        <p:spPr>
          <a:xfrm flipH="1">
            <a:off x="7468275" y="3965913"/>
            <a:ext cx="2204550" cy="9553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0"/>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Quando utilizar</a:t>
            </a:r>
            <a:endParaRPr sz="3600"/>
          </a:p>
        </p:txBody>
      </p:sp>
      <p:sp>
        <p:nvSpPr>
          <p:cNvPr id="363" name="Google Shape;363;p50"/>
          <p:cNvSpPr txBox="1">
            <a:spLocks noGrp="1"/>
          </p:cNvSpPr>
          <p:nvPr>
            <p:ph type="body" idx="1"/>
          </p:nvPr>
        </p:nvSpPr>
        <p:spPr>
          <a:xfrm>
            <a:off x="457200" y="1460499"/>
            <a:ext cx="8229600" cy="34653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Clr>
                <a:srgbClr val="666666"/>
              </a:buClr>
              <a:buSzPts val="1800"/>
              <a:buChar char="●"/>
            </a:pPr>
            <a:r>
              <a:rPr lang="en" sz="1800">
                <a:solidFill>
                  <a:srgbClr val="666666"/>
                </a:solidFill>
                <a:highlight>
                  <a:srgbClr val="FFFFFF"/>
                </a:highlight>
              </a:rPr>
              <a:t>O mais comum é utilizar nas reuniões de refinamento de </a:t>
            </a:r>
            <a:r>
              <a:rPr lang="en" sz="1800" i="1">
                <a:solidFill>
                  <a:srgbClr val="666666"/>
                </a:solidFill>
                <a:highlight>
                  <a:srgbClr val="FFFFFF"/>
                </a:highlight>
              </a:rPr>
              <a:t>backlog</a:t>
            </a:r>
            <a:r>
              <a:rPr lang="en" sz="1800">
                <a:solidFill>
                  <a:srgbClr val="666666"/>
                </a:solidFill>
                <a:highlight>
                  <a:srgbClr val="FFFFFF"/>
                </a:highlight>
              </a:rPr>
              <a:t> (grooming/pbr).</a:t>
            </a:r>
            <a:endParaRPr sz="1800">
              <a:solidFill>
                <a:srgbClr val="666666"/>
              </a:solidFill>
              <a:highlight>
                <a:srgbClr val="FFFFFF"/>
              </a:highlight>
            </a:endParaRPr>
          </a:p>
          <a:p>
            <a:pPr marL="457200" lvl="0" indent="-342900" algn="l" rtl="0">
              <a:spcBef>
                <a:spcPts val="0"/>
              </a:spcBef>
              <a:spcAft>
                <a:spcPts val="0"/>
              </a:spcAft>
              <a:buClr>
                <a:srgbClr val="666666"/>
              </a:buClr>
              <a:buSzPts val="1800"/>
              <a:buChar char="●"/>
            </a:pPr>
            <a:r>
              <a:rPr lang="en" sz="1800">
                <a:solidFill>
                  <a:srgbClr val="666666"/>
                </a:solidFill>
                <a:highlight>
                  <a:srgbClr val="FFFFFF"/>
                </a:highlight>
              </a:rPr>
              <a:t>O intuito é ter sempre pessoas advindas de diferentes áreas discutindo e chegando a um consenso sobre o que deve ser feito.</a:t>
            </a:r>
            <a:endParaRPr sz="1800">
              <a:solidFill>
                <a:srgbClr val="666666"/>
              </a:solidFill>
              <a:highlight>
                <a:srgbClr val="FFFFFF"/>
              </a:highlight>
            </a:endParaRPr>
          </a:p>
          <a:p>
            <a:pPr marL="0" lvl="0" indent="0" algn="l" rtl="0">
              <a:spcBef>
                <a:spcPts val="600"/>
              </a:spcBef>
              <a:spcAft>
                <a:spcPts val="0"/>
              </a:spcAft>
              <a:buNone/>
            </a:pPr>
            <a:endParaRPr sz="1800">
              <a:solidFill>
                <a:srgbClr val="666666"/>
              </a:solidFill>
              <a:highlight>
                <a:srgbClr val="FFFFFF"/>
              </a:highlight>
            </a:endParaRPr>
          </a:p>
        </p:txBody>
      </p:sp>
      <p:pic>
        <p:nvPicPr>
          <p:cNvPr id="364" name="Google Shape;364;p50"/>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365" name="Google Shape;365;p50"/>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366" name="Google Shape;366;p50"/>
          <p:cNvPicPr preferRelativeResize="0"/>
          <p:nvPr/>
        </p:nvPicPr>
        <p:blipFill>
          <a:blip r:embed="rId4">
            <a:alphaModFix/>
          </a:blip>
          <a:stretch>
            <a:fillRect/>
          </a:stretch>
        </p:blipFill>
        <p:spPr>
          <a:xfrm flipH="1">
            <a:off x="6188424" y="3786751"/>
            <a:ext cx="2955576" cy="12807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1"/>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linguagem ubíqua</a:t>
            </a:r>
            <a:endParaRPr/>
          </a:p>
        </p:txBody>
      </p:sp>
      <p:sp>
        <p:nvSpPr>
          <p:cNvPr id="372" name="Google Shape;372;p51"/>
          <p:cNvSpPr txBox="1">
            <a:spLocks noGrp="1"/>
          </p:cNvSpPr>
          <p:nvPr>
            <p:ph type="body" idx="1"/>
          </p:nvPr>
        </p:nvSpPr>
        <p:spPr>
          <a:xfrm>
            <a:off x="127325" y="1240600"/>
            <a:ext cx="9144000" cy="34653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endParaRPr sz="2800">
              <a:solidFill>
                <a:srgbClr val="666666"/>
              </a:solidFill>
            </a:endParaRPr>
          </a:p>
          <a:p>
            <a:pPr marL="457200" lvl="0" indent="-406400" algn="l" rtl="0">
              <a:lnSpc>
                <a:spcPct val="115000"/>
              </a:lnSpc>
              <a:spcBef>
                <a:spcPts val="600"/>
              </a:spcBef>
              <a:spcAft>
                <a:spcPts val="0"/>
              </a:spcAft>
              <a:buClr>
                <a:srgbClr val="666666"/>
              </a:buClr>
              <a:buSzPts val="2800"/>
              <a:buChar char="●"/>
            </a:pPr>
            <a:r>
              <a:rPr lang="en" sz="2800">
                <a:solidFill>
                  <a:srgbClr val="666666"/>
                </a:solidFill>
              </a:rPr>
              <a:t>É uma técnica que faz parte do DDD</a:t>
            </a:r>
            <a:endParaRPr sz="2800">
              <a:solidFill>
                <a:srgbClr val="666666"/>
              </a:solidFill>
            </a:endParaRPr>
          </a:p>
          <a:p>
            <a:pPr marL="457200" lvl="0" indent="-406400" algn="l" rtl="0">
              <a:lnSpc>
                <a:spcPct val="115000"/>
              </a:lnSpc>
              <a:spcBef>
                <a:spcPts val="0"/>
              </a:spcBef>
              <a:spcAft>
                <a:spcPts val="0"/>
              </a:spcAft>
              <a:buClr>
                <a:srgbClr val="666666"/>
              </a:buClr>
              <a:buSzPts val="2800"/>
              <a:buChar char="●"/>
            </a:pPr>
            <a:r>
              <a:rPr lang="en" sz="2800">
                <a:solidFill>
                  <a:srgbClr val="666666"/>
                </a:solidFill>
              </a:rPr>
              <a:t>A regra de negócio é o mais importante;</a:t>
            </a:r>
            <a:endParaRPr sz="2800">
              <a:solidFill>
                <a:srgbClr val="666666"/>
              </a:solidFill>
            </a:endParaRPr>
          </a:p>
          <a:p>
            <a:pPr marL="457200" lvl="0" indent="-406400" algn="l" rtl="0">
              <a:lnSpc>
                <a:spcPct val="115000"/>
              </a:lnSpc>
              <a:spcBef>
                <a:spcPts val="0"/>
              </a:spcBef>
              <a:spcAft>
                <a:spcPts val="0"/>
              </a:spcAft>
              <a:buClr>
                <a:srgbClr val="666666"/>
              </a:buClr>
              <a:buSzPts val="2800"/>
              <a:buChar char="●"/>
            </a:pPr>
            <a:r>
              <a:rPr lang="en" sz="2800">
                <a:solidFill>
                  <a:srgbClr val="666666"/>
                </a:solidFill>
              </a:rPr>
              <a:t>Ela nos ajuda na comunicação, contextualização, identificação e delimitação de conceitos;</a:t>
            </a:r>
            <a:endParaRPr sz="2800">
              <a:solidFill>
                <a:srgbClr val="666666"/>
              </a:solidFill>
            </a:endParaRPr>
          </a:p>
          <a:p>
            <a:pPr marL="0" lvl="0" indent="0" algn="l" rtl="0">
              <a:lnSpc>
                <a:spcPct val="115000"/>
              </a:lnSpc>
              <a:spcBef>
                <a:spcPts val="600"/>
              </a:spcBef>
              <a:spcAft>
                <a:spcPts val="0"/>
              </a:spcAft>
              <a:buNone/>
            </a:pPr>
            <a:endParaRPr sz="2800">
              <a:solidFill>
                <a:srgbClr val="666666"/>
              </a:solidFill>
            </a:endParaRPr>
          </a:p>
        </p:txBody>
      </p:sp>
      <p:sp>
        <p:nvSpPr>
          <p:cNvPr id="373" name="Google Shape;373;p51"/>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374" name="Google Shape;374;p51"/>
          <p:cNvPicPr preferRelativeResize="0"/>
          <p:nvPr/>
        </p:nvPicPr>
        <p:blipFill>
          <a:blip r:embed="rId3">
            <a:alphaModFix/>
          </a:blip>
          <a:stretch>
            <a:fillRect/>
          </a:stretch>
        </p:blipFill>
        <p:spPr>
          <a:xfrm>
            <a:off x="7949675" y="3914250"/>
            <a:ext cx="1194325" cy="1194325"/>
          </a:xfrm>
          <a:prstGeom prst="rect">
            <a:avLst/>
          </a:prstGeom>
          <a:noFill/>
          <a:ln>
            <a:noFill/>
          </a:ln>
        </p:spPr>
      </p:pic>
      <p:pic>
        <p:nvPicPr>
          <p:cNvPr id="375" name="Google Shape;375;p51" descr="51sZW87slRL._SX258_BO1,204,203,200_.jpg"/>
          <p:cNvPicPr preferRelativeResize="0"/>
          <p:nvPr/>
        </p:nvPicPr>
        <p:blipFill>
          <a:blip r:embed="rId4">
            <a:alphaModFix/>
          </a:blip>
          <a:stretch>
            <a:fillRect/>
          </a:stretch>
        </p:blipFill>
        <p:spPr>
          <a:xfrm>
            <a:off x="7205300" y="0"/>
            <a:ext cx="1938700" cy="25650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2"/>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linguagem ubíqua</a:t>
            </a:r>
            <a:endParaRPr/>
          </a:p>
        </p:txBody>
      </p:sp>
      <p:sp>
        <p:nvSpPr>
          <p:cNvPr id="381" name="Google Shape;381;p52"/>
          <p:cNvSpPr txBox="1">
            <a:spLocks noGrp="1"/>
          </p:cNvSpPr>
          <p:nvPr>
            <p:ph type="body" idx="1"/>
          </p:nvPr>
        </p:nvSpPr>
        <p:spPr>
          <a:xfrm>
            <a:off x="115125" y="1277250"/>
            <a:ext cx="9144000" cy="34653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endParaRPr sz="2800">
              <a:solidFill>
                <a:srgbClr val="666666"/>
              </a:solidFill>
            </a:endParaRPr>
          </a:p>
          <a:p>
            <a:pPr marL="0" lvl="0" indent="0" algn="l" rtl="0">
              <a:lnSpc>
                <a:spcPct val="115000"/>
              </a:lnSpc>
              <a:spcBef>
                <a:spcPts val="600"/>
              </a:spcBef>
              <a:spcAft>
                <a:spcPts val="0"/>
              </a:spcAft>
              <a:buNone/>
            </a:pPr>
            <a:r>
              <a:rPr lang="en" sz="2800">
                <a:solidFill>
                  <a:srgbClr val="666666"/>
                </a:solidFill>
              </a:rPr>
              <a:t>De forma </a:t>
            </a:r>
            <a:r>
              <a:rPr lang="en" sz="2800" u="sng">
                <a:solidFill>
                  <a:srgbClr val="666666"/>
                </a:solidFill>
              </a:rPr>
              <a:t>muito </a:t>
            </a:r>
            <a:r>
              <a:rPr lang="en" sz="2800">
                <a:solidFill>
                  <a:srgbClr val="666666"/>
                </a:solidFill>
              </a:rPr>
              <a:t>resumida, todos falam a mesma lingua e usando as </a:t>
            </a:r>
            <a:r>
              <a:rPr lang="en" sz="2800" u="sng">
                <a:solidFill>
                  <a:srgbClr val="666666"/>
                </a:solidFill>
              </a:rPr>
              <a:t>mesmas palavras</a:t>
            </a:r>
            <a:r>
              <a:rPr lang="en" sz="2800">
                <a:solidFill>
                  <a:srgbClr val="666666"/>
                </a:solidFill>
              </a:rPr>
              <a:t> para definir as </a:t>
            </a:r>
            <a:r>
              <a:rPr lang="en" sz="2800" u="sng">
                <a:solidFill>
                  <a:srgbClr val="666666"/>
                </a:solidFill>
              </a:rPr>
              <a:t>mesmas coisas.</a:t>
            </a:r>
            <a:endParaRPr sz="2800" u="sng">
              <a:solidFill>
                <a:srgbClr val="666666"/>
              </a:solidFill>
            </a:endParaRPr>
          </a:p>
          <a:p>
            <a:pPr marL="0" lvl="0" indent="0" algn="l" rtl="0">
              <a:lnSpc>
                <a:spcPct val="115000"/>
              </a:lnSpc>
              <a:spcBef>
                <a:spcPts val="600"/>
              </a:spcBef>
              <a:spcAft>
                <a:spcPts val="0"/>
              </a:spcAft>
              <a:buNone/>
            </a:pPr>
            <a:endParaRPr sz="2800">
              <a:solidFill>
                <a:srgbClr val="666666"/>
              </a:solidFill>
            </a:endParaRPr>
          </a:p>
        </p:txBody>
      </p:sp>
      <p:sp>
        <p:nvSpPr>
          <p:cNvPr id="382" name="Google Shape;382;p52"/>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383" name="Google Shape;383;p52"/>
          <p:cNvPicPr preferRelativeResize="0"/>
          <p:nvPr/>
        </p:nvPicPr>
        <p:blipFill>
          <a:blip r:embed="rId3">
            <a:alphaModFix/>
          </a:blip>
          <a:stretch>
            <a:fillRect/>
          </a:stretch>
        </p:blipFill>
        <p:spPr>
          <a:xfrm>
            <a:off x="7949675" y="3914250"/>
            <a:ext cx="1194325" cy="11943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3"/>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Linguagem Ubíqua</a:t>
            </a:r>
            <a:endParaRPr/>
          </a:p>
        </p:txBody>
      </p:sp>
      <p:sp>
        <p:nvSpPr>
          <p:cNvPr id="389" name="Google Shape;389;p53"/>
          <p:cNvSpPr txBox="1">
            <a:spLocks noGrp="1"/>
          </p:cNvSpPr>
          <p:nvPr>
            <p:ph type="body" idx="1"/>
          </p:nvPr>
        </p:nvSpPr>
        <p:spPr>
          <a:xfrm>
            <a:off x="127325" y="1240600"/>
            <a:ext cx="9144000" cy="3465300"/>
          </a:xfrm>
          <a:prstGeom prst="rect">
            <a:avLst/>
          </a:prstGeom>
        </p:spPr>
        <p:txBody>
          <a:bodyPr spcFirstLastPara="1" wrap="square" lIns="91425" tIns="91425" rIns="91425" bIns="91425" anchor="t" anchorCtr="0">
            <a:noAutofit/>
          </a:bodyPr>
          <a:lstStyle/>
          <a:p>
            <a:pPr marL="457200" lvl="0" indent="-406400" algn="l" rtl="0">
              <a:lnSpc>
                <a:spcPct val="115000"/>
              </a:lnSpc>
              <a:spcBef>
                <a:spcPts val="600"/>
              </a:spcBef>
              <a:spcAft>
                <a:spcPts val="0"/>
              </a:spcAft>
              <a:buClr>
                <a:srgbClr val="666666"/>
              </a:buClr>
              <a:buSzPts val="2800"/>
              <a:buChar char="❏"/>
            </a:pPr>
            <a:r>
              <a:rPr lang="en" sz="2800">
                <a:solidFill>
                  <a:srgbClr val="666666"/>
                </a:solidFill>
              </a:rPr>
              <a:t>Como modelarmos este objeto?</a:t>
            </a:r>
            <a:endParaRPr sz="2800">
              <a:solidFill>
                <a:srgbClr val="666666"/>
              </a:solidFill>
            </a:endParaRPr>
          </a:p>
          <a:p>
            <a:pPr marL="0" lvl="0" indent="457200" algn="l" rtl="0">
              <a:lnSpc>
                <a:spcPct val="115000"/>
              </a:lnSpc>
              <a:spcBef>
                <a:spcPts val="600"/>
              </a:spcBef>
              <a:spcAft>
                <a:spcPts val="0"/>
              </a:spcAft>
              <a:buNone/>
            </a:pPr>
            <a:r>
              <a:rPr lang="en" sz="2800">
                <a:solidFill>
                  <a:srgbClr val="666666"/>
                </a:solidFill>
              </a:rPr>
              <a:t>Bolacha?</a:t>
            </a:r>
            <a:endParaRPr sz="2800">
              <a:solidFill>
                <a:srgbClr val="666666"/>
              </a:solidFill>
            </a:endParaRPr>
          </a:p>
          <a:p>
            <a:pPr marL="0" lvl="0" indent="457200" algn="l" rtl="0">
              <a:lnSpc>
                <a:spcPct val="115000"/>
              </a:lnSpc>
              <a:spcBef>
                <a:spcPts val="600"/>
              </a:spcBef>
              <a:spcAft>
                <a:spcPts val="0"/>
              </a:spcAft>
              <a:buNone/>
            </a:pPr>
            <a:r>
              <a:rPr lang="en" sz="2800">
                <a:solidFill>
                  <a:srgbClr val="666666"/>
                </a:solidFill>
              </a:rPr>
              <a:t>Biscoito?</a:t>
            </a:r>
            <a:endParaRPr sz="2800">
              <a:solidFill>
                <a:srgbClr val="666666"/>
              </a:solidFill>
            </a:endParaRPr>
          </a:p>
          <a:p>
            <a:pPr marL="457200" lvl="0" indent="-406400" algn="l" rtl="0">
              <a:lnSpc>
                <a:spcPct val="115000"/>
              </a:lnSpc>
              <a:spcBef>
                <a:spcPts val="600"/>
              </a:spcBef>
              <a:spcAft>
                <a:spcPts val="0"/>
              </a:spcAft>
              <a:buClr>
                <a:srgbClr val="666666"/>
              </a:buClr>
              <a:buSzPts val="2800"/>
              <a:buChar char="❏"/>
            </a:pPr>
            <a:r>
              <a:rPr lang="en" sz="2800">
                <a:solidFill>
                  <a:srgbClr val="666666"/>
                </a:solidFill>
              </a:rPr>
              <a:t>Não importa!</a:t>
            </a:r>
            <a:endParaRPr sz="2800">
              <a:solidFill>
                <a:srgbClr val="666666"/>
              </a:solidFill>
            </a:endParaRPr>
          </a:p>
          <a:p>
            <a:pPr marL="0" lvl="0" indent="457200" algn="l" rtl="0">
              <a:lnSpc>
                <a:spcPct val="115000"/>
              </a:lnSpc>
              <a:spcBef>
                <a:spcPts val="600"/>
              </a:spcBef>
              <a:spcAft>
                <a:spcPts val="0"/>
              </a:spcAft>
              <a:buNone/>
            </a:pPr>
            <a:r>
              <a:rPr lang="en" sz="2800">
                <a:solidFill>
                  <a:srgbClr val="666666"/>
                </a:solidFill>
              </a:rPr>
              <a:t>Desde que...</a:t>
            </a:r>
            <a:endParaRPr sz="2800">
              <a:solidFill>
                <a:srgbClr val="666666"/>
              </a:solidFill>
            </a:endParaRPr>
          </a:p>
          <a:p>
            <a:pPr marL="0" lvl="0" indent="0" algn="l" rtl="0">
              <a:lnSpc>
                <a:spcPct val="115000"/>
              </a:lnSpc>
              <a:spcBef>
                <a:spcPts val="600"/>
              </a:spcBef>
              <a:spcAft>
                <a:spcPts val="0"/>
              </a:spcAft>
              <a:buNone/>
            </a:pPr>
            <a:endParaRPr sz="2800">
              <a:solidFill>
                <a:srgbClr val="666666"/>
              </a:solidFill>
            </a:endParaRPr>
          </a:p>
        </p:txBody>
      </p:sp>
      <p:pic>
        <p:nvPicPr>
          <p:cNvPr id="391" name="Google Shape;391;p53"/>
          <p:cNvPicPr preferRelativeResize="0"/>
          <p:nvPr/>
        </p:nvPicPr>
        <p:blipFill>
          <a:blip r:embed="rId3">
            <a:alphaModFix/>
          </a:blip>
          <a:stretch>
            <a:fillRect/>
          </a:stretch>
        </p:blipFill>
        <p:spPr>
          <a:xfrm>
            <a:off x="7949675" y="3914250"/>
            <a:ext cx="1194325" cy="1194325"/>
          </a:xfrm>
          <a:prstGeom prst="rect">
            <a:avLst/>
          </a:prstGeom>
          <a:noFill/>
          <a:ln>
            <a:noFill/>
          </a:ln>
        </p:spPr>
      </p:pic>
      <p:pic>
        <p:nvPicPr>
          <p:cNvPr id="392" name="Google Shape;392;p53"/>
          <p:cNvPicPr preferRelativeResize="0"/>
          <p:nvPr/>
        </p:nvPicPr>
        <p:blipFill>
          <a:blip r:embed="rId4">
            <a:alphaModFix/>
          </a:blip>
          <a:stretch>
            <a:fillRect/>
          </a:stretch>
        </p:blipFill>
        <p:spPr>
          <a:xfrm>
            <a:off x="3954763" y="2156600"/>
            <a:ext cx="2505075" cy="18288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4"/>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linguagem ubíqua - Caso</a:t>
            </a:r>
            <a:endParaRPr/>
          </a:p>
        </p:txBody>
      </p:sp>
      <p:sp>
        <p:nvSpPr>
          <p:cNvPr id="398" name="Google Shape;398;p54"/>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399" name="Google Shape;399;p54"/>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400" name="Google Shape;400;p54"/>
          <p:cNvSpPr txBox="1">
            <a:spLocks noGrp="1"/>
          </p:cNvSpPr>
          <p:nvPr>
            <p:ph type="body" idx="1"/>
          </p:nvPr>
        </p:nvSpPr>
        <p:spPr>
          <a:xfrm>
            <a:off x="127325" y="1240600"/>
            <a:ext cx="9144000" cy="34653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endParaRPr sz="2800" dirty="0">
              <a:solidFill>
                <a:schemeClr val="bg1">
                  <a:lumMod val="50000"/>
                </a:schemeClr>
              </a:solidFill>
            </a:endParaRPr>
          </a:p>
          <a:p>
            <a:pPr marL="0" lvl="0" indent="0" algn="l" rtl="0">
              <a:lnSpc>
                <a:spcPct val="115000"/>
              </a:lnSpc>
              <a:spcBef>
                <a:spcPts val="600"/>
              </a:spcBef>
              <a:spcAft>
                <a:spcPts val="0"/>
              </a:spcAft>
              <a:buNone/>
            </a:pPr>
            <a:r>
              <a:rPr lang="en" sz="2800" dirty="0">
                <a:solidFill>
                  <a:schemeClr val="bg1">
                    <a:lumMod val="50000"/>
                  </a:schemeClr>
                </a:solidFill>
              </a:rPr>
              <a:t>Em vários momentos da documentação citavam: carros, veículos e modelos..</a:t>
            </a:r>
            <a:endParaRPr sz="2800" dirty="0">
              <a:solidFill>
                <a:schemeClr val="bg1">
                  <a:lumMod val="50000"/>
                </a:schemeClr>
              </a:solidFill>
            </a:endParaRPr>
          </a:p>
          <a:p>
            <a:pPr marL="0" lvl="0" indent="0" algn="l" rtl="0">
              <a:lnSpc>
                <a:spcPct val="115000"/>
              </a:lnSpc>
              <a:spcBef>
                <a:spcPts val="600"/>
              </a:spcBef>
              <a:spcAft>
                <a:spcPts val="0"/>
              </a:spcAft>
              <a:buNone/>
            </a:pPr>
            <a:r>
              <a:rPr lang="en" sz="2800" dirty="0">
                <a:solidFill>
                  <a:schemeClr val="bg1">
                    <a:lumMod val="50000"/>
                  </a:schemeClr>
                </a:solidFill>
              </a:rPr>
              <a:t>Mas afinal o que era o que?</a:t>
            </a:r>
            <a:endParaRPr sz="2800" dirty="0">
              <a:solidFill>
                <a:schemeClr val="bg1">
                  <a:lumMod val="50000"/>
                </a:schemeClr>
              </a:solidFill>
            </a:endParaRPr>
          </a:p>
          <a:p>
            <a:pPr marL="0" lvl="0" indent="0" algn="l" rtl="0">
              <a:lnSpc>
                <a:spcPct val="115000"/>
              </a:lnSpc>
              <a:spcBef>
                <a:spcPts val="600"/>
              </a:spcBef>
              <a:spcAft>
                <a:spcPts val="0"/>
              </a:spcAft>
              <a:buNone/>
            </a:pPr>
            <a:endParaRPr sz="2800" dirty="0">
              <a:solidFill>
                <a:schemeClr val="bg1">
                  <a:lumMod val="50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Dia 3</a:t>
            </a:r>
            <a:endParaRPr sz="1400" b="0" i="1"/>
          </a:p>
        </p:txBody>
      </p:sp>
      <p:sp>
        <p:nvSpPr>
          <p:cNvPr id="67" name="Google Shape;67;p13"/>
          <p:cNvSpPr txBox="1">
            <a:spLocks noGrp="1"/>
          </p:cNvSpPr>
          <p:nvPr>
            <p:ph type="body" idx="1"/>
          </p:nvPr>
        </p:nvSpPr>
        <p:spPr>
          <a:xfrm>
            <a:off x="457200" y="1340325"/>
            <a:ext cx="8229600" cy="2962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solidFill>
                  <a:schemeClr val="dk1"/>
                </a:solidFill>
              </a:rPr>
              <a:t>BDD x Caso de teste IEEE 829</a:t>
            </a:r>
            <a:endParaRPr sz="2400">
              <a:solidFill>
                <a:schemeClr val="dk1"/>
              </a:solidFill>
            </a:endParaRPr>
          </a:p>
          <a:p>
            <a:pPr marL="0" lvl="0" indent="0" algn="l" rtl="0">
              <a:spcBef>
                <a:spcPts val="600"/>
              </a:spcBef>
              <a:spcAft>
                <a:spcPts val="0"/>
              </a:spcAft>
              <a:buNone/>
            </a:pPr>
            <a:r>
              <a:rPr lang="en" sz="2400">
                <a:solidFill>
                  <a:schemeClr val="dk1"/>
                </a:solidFill>
              </a:rPr>
              <a:t>Imperativos X Declarativos</a:t>
            </a:r>
            <a:endParaRPr sz="2400">
              <a:solidFill>
                <a:schemeClr val="dk1"/>
              </a:solidFill>
            </a:endParaRPr>
          </a:p>
          <a:p>
            <a:pPr marL="0" lvl="0" indent="0" algn="l" rtl="0">
              <a:spcBef>
                <a:spcPts val="600"/>
              </a:spcBef>
              <a:spcAft>
                <a:spcPts val="0"/>
              </a:spcAft>
              <a:buClr>
                <a:schemeClr val="dk1"/>
              </a:buClr>
              <a:buSzPts val="1100"/>
              <a:buFont typeface="Arial"/>
              <a:buNone/>
            </a:pPr>
            <a:r>
              <a:rPr lang="en" sz="2400">
                <a:solidFill>
                  <a:schemeClr val="dk1"/>
                </a:solidFill>
              </a:rPr>
              <a:t>BDD != Ferramenta de BDD, aqui veremos algumas ferramentas de BDD</a:t>
            </a:r>
            <a:endParaRPr sz="2400">
              <a:solidFill>
                <a:schemeClr val="dk1"/>
              </a:solidFill>
            </a:endParaRPr>
          </a:p>
          <a:p>
            <a:pPr marL="0" lvl="0" indent="0" algn="l" rtl="0">
              <a:spcBef>
                <a:spcPts val="600"/>
              </a:spcBef>
              <a:spcAft>
                <a:spcPts val="0"/>
              </a:spcAft>
              <a:buNone/>
            </a:pPr>
            <a:r>
              <a:rPr lang="en" sz="2400">
                <a:solidFill>
                  <a:schemeClr val="dk1"/>
                </a:solidFill>
              </a:rPr>
              <a:t>Meu segundo BDD(hands-on)</a:t>
            </a:r>
            <a:endParaRPr sz="2400">
              <a:solidFill>
                <a:schemeClr val="dk1"/>
              </a:solidFill>
            </a:endParaRPr>
          </a:p>
          <a:p>
            <a:pPr marL="0" lvl="0" indent="0" algn="l" rtl="0">
              <a:spcBef>
                <a:spcPts val="600"/>
              </a:spcBef>
              <a:spcAft>
                <a:spcPts val="0"/>
              </a:spcAft>
              <a:buClr>
                <a:schemeClr val="dk1"/>
              </a:buClr>
              <a:buSzPts val="1100"/>
              <a:buFont typeface="Arial"/>
              <a:buNone/>
            </a:pPr>
            <a:endParaRPr sz="2400">
              <a:solidFill>
                <a:schemeClr val="dk1"/>
              </a:solidFill>
            </a:endParaRPr>
          </a:p>
          <a:p>
            <a:pPr marL="0" lvl="0" indent="0" algn="l" rtl="0">
              <a:spcBef>
                <a:spcPts val="600"/>
              </a:spcBef>
              <a:spcAft>
                <a:spcPts val="0"/>
              </a:spcAft>
              <a:buNone/>
            </a:pPr>
            <a:endParaRPr sz="2400">
              <a:solidFill>
                <a:srgbClr val="000000"/>
              </a:solidFill>
            </a:endParaRPr>
          </a:p>
          <a:p>
            <a:pPr marL="0" lvl="0" indent="0" algn="l" rtl="0">
              <a:spcBef>
                <a:spcPts val="600"/>
              </a:spcBef>
              <a:spcAft>
                <a:spcPts val="0"/>
              </a:spcAft>
              <a:buNone/>
            </a:pPr>
            <a:endParaRPr sz="2400">
              <a:solidFill>
                <a:srgbClr val="000000"/>
              </a:solidFill>
            </a:endParaRPr>
          </a:p>
          <a:p>
            <a:pPr marL="0" lvl="0" indent="0" algn="l" rtl="0">
              <a:spcBef>
                <a:spcPts val="600"/>
              </a:spcBef>
              <a:spcAft>
                <a:spcPts val="0"/>
              </a:spcAft>
              <a:buNone/>
            </a:pPr>
            <a:endParaRPr sz="2400">
              <a:solidFill>
                <a:srgbClr val="000000"/>
              </a:solidFill>
            </a:endParaRPr>
          </a:p>
          <a:p>
            <a:pPr marL="0" lvl="0" indent="0" algn="l" rtl="0">
              <a:spcBef>
                <a:spcPts val="600"/>
              </a:spcBef>
              <a:spcAft>
                <a:spcPts val="0"/>
              </a:spcAft>
              <a:buNone/>
            </a:pPr>
            <a:endParaRPr sz="2400">
              <a:solidFill>
                <a:srgbClr val="000000"/>
              </a:solidFill>
            </a:endParaRPr>
          </a:p>
        </p:txBody>
      </p:sp>
      <p:sp>
        <p:nvSpPr>
          <p:cNvPr id="68" name="Google Shape;68;p13"/>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69" name="Google Shape;69;p13"/>
          <p:cNvPicPr preferRelativeResize="0"/>
          <p:nvPr/>
        </p:nvPicPr>
        <p:blipFill>
          <a:blip r:embed="rId3">
            <a:alphaModFix/>
          </a:blip>
          <a:stretch>
            <a:fillRect/>
          </a:stretch>
        </p:blipFill>
        <p:spPr>
          <a:xfrm>
            <a:off x="7949675" y="3914250"/>
            <a:ext cx="1194325" cy="11943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5"/>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linguagem ubíqua - Caso</a:t>
            </a:r>
            <a:endParaRPr/>
          </a:p>
        </p:txBody>
      </p:sp>
      <p:sp>
        <p:nvSpPr>
          <p:cNvPr id="406" name="Google Shape;406;p55"/>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407" name="Google Shape;407;p55"/>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408" name="Google Shape;408;p55"/>
          <p:cNvSpPr txBox="1">
            <a:spLocks noGrp="1"/>
          </p:cNvSpPr>
          <p:nvPr>
            <p:ph type="body" idx="1"/>
          </p:nvPr>
        </p:nvSpPr>
        <p:spPr>
          <a:xfrm>
            <a:off x="127325" y="1240600"/>
            <a:ext cx="9144000" cy="34653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endParaRPr sz="2800" dirty="0"/>
          </a:p>
          <a:p>
            <a:pPr marL="0" lvl="0" indent="0" algn="l" rtl="0">
              <a:lnSpc>
                <a:spcPct val="115000"/>
              </a:lnSpc>
              <a:spcBef>
                <a:spcPts val="600"/>
              </a:spcBef>
              <a:spcAft>
                <a:spcPts val="0"/>
              </a:spcAft>
              <a:buNone/>
            </a:pPr>
            <a:r>
              <a:rPr lang="en" sz="2800" dirty="0"/>
              <a:t>Fiat Uno é um..</a:t>
            </a:r>
            <a:endParaRPr sz="2800" dirty="0"/>
          </a:p>
          <a:p>
            <a:pPr marL="0" lvl="0" indent="0" algn="l" rtl="0">
              <a:lnSpc>
                <a:spcPct val="115000"/>
              </a:lnSpc>
              <a:spcBef>
                <a:spcPts val="600"/>
              </a:spcBef>
              <a:spcAft>
                <a:spcPts val="0"/>
              </a:spcAft>
              <a:buNone/>
            </a:pPr>
            <a:r>
              <a:rPr lang="en" sz="2800" dirty="0"/>
              <a:t>Modelo?</a:t>
            </a:r>
            <a:endParaRPr sz="2800" dirty="0"/>
          </a:p>
          <a:p>
            <a:pPr marL="0" lvl="0" indent="0" algn="l" rtl="0">
              <a:lnSpc>
                <a:spcPct val="115000"/>
              </a:lnSpc>
              <a:spcBef>
                <a:spcPts val="600"/>
              </a:spcBef>
              <a:spcAft>
                <a:spcPts val="0"/>
              </a:spcAft>
              <a:buNone/>
            </a:pPr>
            <a:r>
              <a:rPr lang="en" sz="2800" dirty="0"/>
              <a:t>Veículo</a:t>
            </a:r>
            <a:endParaRPr sz="2800" dirty="0"/>
          </a:p>
          <a:p>
            <a:pPr marL="0" lvl="0" indent="0" algn="l" rtl="0">
              <a:lnSpc>
                <a:spcPct val="115000"/>
              </a:lnSpc>
              <a:spcBef>
                <a:spcPts val="600"/>
              </a:spcBef>
              <a:spcAft>
                <a:spcPts val="0"/>
              </a:spcAft>
              <a:buNone/>
            </a:pPr>
            <a:r>
              <a:rPr lang="en" sz="2800" dirty="0"/>
              <a:t>Carro?</a:t>
            </a:r>
            <a:endParaRPr sz="2800" dirty="0"/>
          </a:p>
          <a:p>
            <a:pPr marL="0" lvl="0" indent="0" algn="l" rtl="0">
              <a:lnSpc>
                <a:spcPct val="115000"/>
              </a:lnSpc>
              <a:spcBef>
                <a:spcPts val="600"/>
              </a:spcBef>
              <a:spcAft>
                <a:spcPts val="0"/>
              </a:spcAft>
              <a:buNone/>
            </a:pPr>
            <a:endParaRPr sz="2800" dirty="0"/>
          </a:p>
        </p:txBody>
      </p:sp>
      <p:pic>
        <p:nvPicPr>
          <p:cNvPr id="409" name="Google Shape;409;p55"/>
          <p:cNvPicPr preferRelativeResize="0"/>
          <p:nvPr/>
        </p:nvPicPr>
        <p:blipFill>
          <a:blip r:embed="rId4">
            <a:alphaModFix/>
          </a:blip>
          <a:stretch>
            <a:fillRect/>
          </a:stretch>
        </p:blipFill>
        <p:spPr>
          <a:xfrm>
            <a:off x="3787400" y="2317720"/>
            <a:ext cx="2932426" cy="16494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6"/>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linguagem ubíqua - Caso</a:t>
            </a:r>
            <a:endParaRPr/>
          </a:p>
        </p:txBody>
      </p:sp>
      <p:sp>
        <p:nvSpPr>
          <p:cNvPr id="415" name="Google Shape;415;p56"/>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416" name="Google Shape;416;p56"/>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417" name="Google Shape;417;p56"/>
          <p:cNvSpPr txBox="1">
            <a:spLocks noGrp="1"/>
          </p:cNvSpPr>
          <p:nvPr>
            <p:ph type="body" idx="1"/>
          </p:nvPr>
        </p:nvSpPr>
        <p:spPr>
          <a:xfrm>
            <a:off x="127325" y="1240600"/>
            <a:ext cx="9144000" cy="34653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endParaRPr sz="2800" dirty="0"/>
          </a:p>
          <a:p>
            <a:pPr marL="0" lvl="0" indent="0" algn="l" rtl="0">
              <a:lnSpc>
                <a:spcPct val="115000"/>
              </a:lnSpc>
              <a:spcBef>
                <a:spcPts val="600"/>
              </a:spcBef>
              <a:spcAft>
                <a:spcPts val="0"/>
              </a:spcAft>
              <a:buNone/>
            </a:pPr>
            <a:r>
              <a:rPr lang="en" sz="2800" dirty="0"/>
              <a:t>Fiat Uno é um..</a:t>
            </a:r>
            <a:endParaRPr sz="2800" dirty="0"/>
          </a:p>
          <a:p>
            <a:pPr marL="0" lvl="0" indent="0" algn="l" rtl="0">
              <a:lnSpc>
                <a:spcPct val="115000"/>
              </a:lnSpc>
              <a:spcBef>
                <a:spcPts val="600"/>
              </a:spcBef>
              <a:spcAft>
                <a:spcPts val="0"/>
              </a:spcAft>
              <a:buNone/>
            </a:pPr>
            <a:r>
              <a:rPr lang="en" sz="2800" dirty="0">
                <a:solidFill>
                  <a:srgbClr val="FF0000"/>
                </a:solidFill>
              </a:rPr>
              <a:t>Modelo?</a:t>
            </a:r>
            <a:endParaRPr sz="2800" dirty="0">
              <a:solidFill>
                <a:srgbClr val="FF0000"/>
              </a:solidFill>
            </a:endParaRPr>
          </a:p>
          <a:p>
            <a:pPr marL="0" lvl="0" indent="0" algn="l" rtl="0">
              <a:lnSpc>
                <a:spcPct val="115000"/>
              </a:lnSpc>
              <a:spcBef>
                <a:spcPts val="600"/>
              </a:spcBef>
              <a:spcAft>
                <a:spcPts val="0"/>
              </a:spcAft>
              <a:buNone/>
            </a:pPr>
            <a:r>
              <a:rPr lang="en" sz="2800" dirty="0"/>
              <a:t>Veículo</a:t>
            </a:r>
            <a:endParaRPr sz="2800" dirty="0"/>
          </a:p>
          <a:p>
            <a:pPr marL="0" lvl="0" indent="0" algn="l" rtl="0">
              <a:lnSpc>
                <a:spcPct val="115000"/>
              </a:lnSpc>
              <a:spcBef>
                <a:spcPts val="600"/>
              </a:spcBef>
              <a:spcAft>
                <a:spcPts val="0"/>
              </a:spcAft>
              <a:buNone/>
            </a:pPr>
            <a:r>
              <a:rPr lang="en" sz="2800" dirty="0"/>
              <a:t>Carro?</a:t>
            </a:r>
            <a:endParaRPr sz="2800" dirty="0"/>
          </a:p>
          <a:p>
            <a:pPr marL="0" lvl="0" indent="0" algn="l" rtl="0">
              <a:lnSpc>
                <a:spcPct val="115000"/>
              </a:lnSpc>
              <a:spcBef>
                <a:spcPts val="600"/>
              </a:spcBef>
              <a:spcAft>
                <a:spcPts val="0"/>
              </a:spcAft>
              <a:buNone/>
            </a:pPr>
            <a:endParaRPr sz="2800" dirty="0"/>
          </a:p>
        </p:txBody>
      </p:sp>
      <p:pic>
        <p:nvPicPr>
          <p:cNvPr id="418" name="Google Shape;418;p56"/>
          <p:cNvPicPr preferRelativeResize="0"/>
          <p:nvPr/>
        </p:nvPicPr>
        <p:blipFill>
          <a:blip r:embed="rId4">
            <a:alphaModFix/>
          </a:blip>
          <a:stretch>
            <a:fillRect/>
          </a:stretch>
        </p:blipFill>
        <p:spPr>
          <a:xfrm>
            <a:off x="3787400" y="2317720"/>
            <a:ext cx="2932426" cy="1649475"/>
          </a:xfrm>
          <a:prstGeom prst="rect">
            <a:avLst/>
          </a:prstGeom>
          <a:noFill/>
          <a:ln>
            <a:noFill/>
          </a:ln>
        </p:spPr>
      </p:pic>
      <p:cxnSp>
        <p:nvCxnSpPr>
          <p:cNvPr id="419" name="Google Shape;419;p56"/>
          <p:cNvCxnSpPr/>
          <p:nvPr/>
        </p:nvCxnSpPr>
        <p:spPr>
          <a:xfrm>
            <a:off x="127325" y="2826650"/>
            <a:ext cx="1350900" cy="78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7"/>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linguagem ubíqua - Caso</a:t>
            </a:r>
            <a:endParaRPr/>
          </a:p>
        </p:txBody>
      </p:sp>
      <p:sp>
        <p:nvSpPr>
          <p:cNvPr id="425" name="Google Shape;425;p57"/>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426" name="Google Shape;426;p57"/>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427" name="Google Shape;427;p57"/>
          <p:cNvSpPr txBox="1">
            <a:spLocks noGrp="1"/>
          </p:cNvSpPr>
          <p:nvPr>
            <p:ph type="body" idx="1"/>
          </p:nvPr>
        </p:nvSpPr>
        <p:spPr>
          <a:xfrm>
            <a:off x="127325" y="1240600"/>
            <a:ext cx="9144000" cy="34653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endParaRPr sz="2800"/>
          </a:p>
          <a:p>
            <a:pPr marL="0" lvl="0" indent="0" algn="l" rtl="0">
              <a:lnSpc>
                <a:spcPct val="115000"/>
              </a:lnSpc>
              <a:spcBef>
                <a:spcPts val="600"/>
              </a:spcBef>
              <a:spcAft>
                <a:spcPts val="0"/>
              </a:spcAft>
              <a:buNone/>
            </a:pPr>
            <a:r>
              <a:rPr lang="en" sz="2800"/>
              <a:t>Fiat Uno é um..</a:t>
            </a:r>
            <a:endParaRPr sz="2800"/>
          </a:p>
          <a:p>
            <a:pPr marL="0" lvl="0" indent="0" algn="l" rtl="0">
              <a:lnSpc>
                <a:spcPct val="115000"/>
              </a:lnSpc>
              <a:spcBef>
                <a:spcPts val="600"/>
              </a:spcBef>
              <a:spcAft>
                <a:spcPts val="0"/>
              </a:spcAft>
              <a:buNone/>
            </a:pPr>
            <a:r>
              <a:rPr lang="en" sz="2800">
                <a:solidFill>
                  <a:srgbClr val="FF0000"/>
                </a:solidFill>
              </a:rPr>
              <a:t>Modelo?</a:t>
            </a:r>
            <a:endParaRPr sz="2800">
              <a:solidFill>
                <a:srgbClr val="FF0000"/>
              </a:solidFill>
            </a:endParaRPr>
          </a:p>
          <a:p>
            <a:pPr marL="0" lvl="0" indent="0" algn="l" rtl="0">
              <a:lnSpc>
                <a:spcPct val="115000"/>
              </a:lnSpc>
              <a:spcBef>
                <a:spcPts val="600"/>
              </a:spcBef>
              <a:spcAft>
                <a:spcPts val="0"/>
              </a:spcAft>
              <a:buNone/>
            </a:pPr>
            <a:r>
              <a:rPr lang="en" sz="2800"/>
              <a:t>Veículo</a:t>
            </a:r>
            <a:endParaRPr sz="2800"/>
          </a:p>
          <a:p>
            <a:pPr marL="0" lvl="0" indent="0" algn="l" rtl="0">
              <a:lnSpc>
                <a:spcPct val="115000"/>
              </a:lnSpc>
              <a:spcBef>
                <a:spcPts val="600"/>
              </a:spcBef>
              <a:spcAft>
                <a:spcPts val="0"/>
              </a:spcAft>
              <a:buNone/>
            </a:pPr>
            <a:r>
              <a:rPr lang="en" sz="2800">
                <a:solidFill>
                  <a:srgbClr val="FF0000"/>
                </a:solidFill>
              </a:rPr>
              <a:t>Carro?</a:t>
            </a:r>
            <a:endParaRPr sz="2800">
              <a:solidFill>
                <a:srgbClr val="FF0000"/>
              </a:solidFill>
            </a:endParaRPr>
          </a:p>
          <a:p>
            <a:pPr marL="0" lvl="0" indent="0" algn="l" rtl="0">
              <a:lnSpc>
                <a:spcPct val="115000"/>
              </a:lnSpc>
              <a:spcBef>
                <a:spcPts val="600"/>
              </a:spcBef>
              <a:spcAft>
                <a:spcPts val="0"/>
              </a:spcAft>
              <a:buNone/>
            </a:pPr>
            <a:endParaRPr sz="2800"/>
          </a:p>
        </p:txBody>
      </p:sp>
      <p:pic>
        <p:nvPicPr>
          <p:cNvPr id="428" name="Google Shape;428;p57"/>
          <p:cNvPicPr preferRelativeResize="0"/>
          <p:nvPr/>
        </p:nvPicPr>
        <p:blipFill>
          <a:blip r:embed="rId4">
            <a:alphaModFix/>
          </a:blip>
          <a:stretch>
            <a:fillRect/>
          </a:stretch>
        </p:blipFill>
        <p:spPr>
          <a:xfrm>
            <a:off x="3787400" y="2317720"/>
            <a:ext cx="2932426" cy="1649475"/>
          </a:xfrm>
          <a:prstGeom prst="rect">
            <a:avLst/>
          </a:prstGeom>
          <a:noFill/>
          <a:ln>
            <a:noFill/>
          </a:ln>
        </p:spPr>
      </p:pic>
      <p:cxnSp>
        <p:nvCxnSpPr>
          <p:cNvPr id="429" name="Google Shape;429;p57"/>
          <p:cNvCxnSpPr/>
          <p:nvPr/>
        </p:nvCxnSpPr>
        <p:spPr>
          <a:xfrm>
            <a:off x="127325" y="2826650"/>
            <a:ext cx="1350900" cy="7800"/>
          </a:xfrm>
          <a:prstGeom prst="straightConnector1">
            <a:avLst/>
          </a:prstGeom>
          <a:noFill/>
          <a:ln w="9525" cap="flat" cmpd="sng">
            <a:solidFill>
              <a:schemeClr val="dk2"/>
            </a:solidFill>
            <a:prstDash val="solid"/>
            <a:round/>
            <a:headEnd type="none" w="med" len="med"/>
            <a:tailEnd type="none" w="med" len="med"/>
          </a:ln>
        </p:spPr>
      </p:cxnSp>
      <p:cxnSp>
        <p:nvCxnSpPr>
          <p:cNvPr id="430" name="Google Shape;430;p57"/>
          <p:cNvCxnSpPr/>
          <p:nvPr/>
        </p:nvCxnSpPr>
        <p:spPr>
          <a:xfrm>
            <a:off x="127325" y="3893450"/>
            <a:ext cx="1350900" cy="78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8"/>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linguagem ubíqua - Caso</a:t>
            </a:r>
            <a:endParaRPr/>
          </a:p>
        </p:txBody>
      </p:sp>
      <p:sp>
        <p:nvSpPr>
          <p:cNvPr id="436" name="Google Shape;436;p58"/>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437" name="Google Shape;437;p58"/>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438" name="Google Shape;438;p58"/>
          <p:cNvSpPr txBox="1">
            <a:spLocks noGrp="1"/>
          </p:cNvSpPr>
          <p:nvPr>
            <p:ph type="body" idx="1"/>
          </p:nvPr>
        </p:nvSpPr>
        <p:spPr>
          <a:xfrm>
            <a:off x="127325" y="1240600"/>
            <a:ext cx="5187300" cy="34653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endParaRPr sz="2800"/>
          </a:p>
          <a:p>
            <a:pPr marL="0" lvl="0" indent="0" algn="l" rtl="0">
              <a:lnSpc>
                <a:spcPct val="115000"/>
              </a:lnSpc>
              <a:spcBef>
                <a:spcPts val="600"/>
              </a:spcBef>
              <a:spcAft>
                <a:spcPts val="0"/>
              </a:spcAft>
              <a:buNone/>
            </a:pPr>
            <a:r>
              <a:rPr lang="en" sz="2800"/>
              <a:t>Um </a:t>
            </a:r>
            <a:r>
              <a:rPr lang="en" sz="2800" u="sng"/>
              <a:t>veículo </a:t>
            </a:r>
            <a:r>
              <a:rPr lang="en" sz="2800"/>
              <a:t>Uno da </a:t>
            </a:r>
            <a:r>
              <a:rPr lang="en" sz="2800" u="sng"/>
              <a:t>marca </a:t>
            </a:r>
            <a:r>
              <a:rPr lang="en" sz="2800"/>
              <a:t>Fiat </a:t>
            </a:r>
            <a:endParaRPr sz="2800"/>
          </a:p>
          <a:p>
            <a:pPr marL="0" lvl="0" indent="0" algn="l" rtl="0">
              <a:lnSpc>
                <a:spcPct val="115000"/>
              </a:lnSpc>
              <a:spcBef>
                <a:spcPts val="600"/>
              </a:spcBef>
              <a:spcAft>
                <a:spcPts val="0"/>
              </a:spcAft>
              <a:buNone/>
            </a:pPr>
            <a:r>
              <a:rPr lang="en" sz="2800"/>
              <a:t>Possui os </a:t>
            </a:r>
            <a:r>
              <a:rPr lang="en" sz="2800" u="sng"/>
              <a:t>modelos </a:t>
            </a:r>
            <a:r>
              <a:rPr lang="en" sz="2800"/>
              <a:t>vivace, celebration e way</a:t>
            </a:r>
            <a:endParaRPr sz="2800">
              <a:solidFill>
                <a:srgbClr val="FF0000"/>
              </a:solidFill>
            </a:endParaRPr>
          </a:p>
          <a:p>
            <a:pPr marL="0" lvl="0" indent="0" algn="l" rtl="0">
              <a:lnSpc>
                <a:spcPct val="115000"/>
              </a:lnSpc>
              <a:spcBef>
                <a:spcPts val="600"/>
              </a:spcBef>
              <a:spcAft>
                <a:spcPts val="0"/>
              </a:spcAft>
              <a:buNone/>
            </a:pPr>
            <a:endParaRPr sz="2800"/>
          </a:p>
        </p:txBody>
      </p:sp>
      <p:pic>
        <p:nvPicPr>
          <p:cNvPr id="439" name="Google Shape;439;p58"/>
          <p:cNvPicPr preferRelativeResize="0"/>
          <p:nvPr/>
        </p:nvPicPr>
        <p:blipFill>
          <a:blip r:embed="rId4">
            <a:alphaModFix/>
          </a:blip>
          <a:stretch>
            <a:fillRect/>
          </a:stretch>
        </p:blipFill>
        <p:spPr>
          <a:xfrm>
            <a:off x="6035375" y="2005807"/>
            <a:ext cx="2932426" cy="16494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9"/>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benefícios</a:t>
            </a:r>
            <a:endParaRPr/>
          </a:p>
        </p:txBody>
      </p:sp>
      <p:sp>
        <p:nvSpPr>
          <p:cNvPr id="445" name="Google Shape;445;p59"/>
          <p:cNvSpPr txBox="1">
            <a:spLocks noGrp="1"/>
          </p:cNvSpPr>
          <p:nvPr>
            <p:ph type="body" idx="1"/>
          </p:nvPr>
        </p:nvSpPr>
        <p:spPr>
          <a:xfrm>
            <a:off x="457200" y="1460499"/>
            <a:ext cx="8229600" cy="3465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Cliente, QA &amp; Dev juntos</a:t>
            </a:r>
            <a:endParaRPr/>
          </a:p>
          <a:p>
            <a:pPr marL="457200" lvl="0" indent="-419100" algn="l" rtl="0">
              <a:spcBef>
                <a:spcPts val="0"/>
              </a:spcBef>
              <a:spcAft>
                <a:spcPts val="0"/>
              </a:spcAft>
              <a:buSzPts val="3000"/>
              <a:buChar char="●"/>
            </a:pPr>
            <a:r>
              <a:rPr lang="en"/>
              <a:t>Linguagem conhecida por todos</a:t>
            </a:r>
            <a:endParaRPr/>
          </a:p>
          <a:p>
            <a:pPr marL="457200" lvl="0" indent="-419100" algn="l" rtl="0">
              <a:spcBef>
                <a:spcPts val="0"/>
              </a:spcBef>
              <a:spcAft>
                <a:spcPts val="0"/>
              </a:spcAft>
              <a:buSzPts val="3000"/>
              <a:buChar char="●"/>
            </a:pPr>
            <a:r>
              <a:rPr lang="en"/>
              <a:t>Em um único repositório</a:t>
            </a:r>
            <a:endParaRPr/>
          </a:p>
          <a:p>
            <a:pPr marL="457200" lvl="0" indent="-419100" algn="l" rtl="0">
              <a:spcBef>
                <a:spcPts val="0"/>
              </a:spcBef>
              <a:spcAft>
                <a:spcPts val="0"/>
              </a:spcAft>
              <a:buSzPts val="3000"/>
              <a:buChar char="●"/>
            </a:pPr>
            <a:r>
              <a:rPr lang="en"/>
              <a:t>Histórias = Casos de Teste = Código de Teste</a:t>
            </a:r>
            <a:endParaRPr/>
          </a:p>
        </p:txBody>
      </p:sp>
      <p:sp>
        <p:nvSpPr>
          <p:cNvPr id="446" name="Google Shape;446;p59"/>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447" name="Google Shape;447;p59"/>
          <p:cNvPicPr preferRelativeResize="0"/>
          <p:nvPr/>
        </p:nvPicPr>
        <p:blipFill>
          <a:blip r:embed="rId3">
            <a:alphaModFix/>
          </a:blip>
          <a:stretch>
            <a:fillRect/>
          </a:stretch>
        </p:blipFill>
        <p:spPr>
          <a:xfrm>
            <a:off x="7949675" y="3914250"/>
            <a:ext cx="1194325" cy="11943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0"/>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benefícios</a:t>
            </a:r>
            <a:endParaRPr/>
          </a:p>
        </p:txBody>
      </p:sp>
      <p:sp>
        <p:nvSpPr>
          <p:cNvPr id="453" name="Google Shape;453;p60"/>
          <p:cNvSpPr txBox="1">
            <a:spLocks noGrp="1"/>
          </p:cNvSpPr>
          <p:nvPr>
            <p:ph type="body" idx="1"/>
          </p:nvPr>
        </p:nvSpPr>
        <p:spPr>
          <a:xfrm>
            <a:off x="457200" y="1347475"/>
            <a:ext cx="9023400" cy="3465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Testes automatizados</a:t>
            </a:r>
            <a:endParaRPr/>
          </a:p>
          <a:p>
            <a:pPr marL="914400" lvl="1" indent="-381000" algn="l" rtl="0">
              <a:spcBef>
                <a:spcPts val="0"/>
              </a:spcBef>
              <a:spcAft>
                <a:spcPts val="0"/>
              </a:spcAft>
              <a:buSzPts val="2400"/>
              <a:buChar char="○"/>
            </a:pPr>
            <a:r>
              <a:rPr lang="en"/>
              <a:t>guiando o desenvolvimento;</a:t>
            </a:r>
            <a:endParaRPr/>
          </a:p>
          <a:p>
            <a:pPr marL="914400" lvl="1" indent="-381000" algn="l" rtl="0">
              <a:spcBef>
                <a:spcPts val="0"/>
              </a:spcBef>
              <a:spcAft>
                <a:spcPts val="0"/>
              </a:spcAft>
              <a:buSzPts val="2400"/>
              <a:buChar char="○"/>
            </a:pPr>
            <a:r>
              <a:rPr lang="en"/>
              <a:t>garantindo que uma história está entregue;</a:t>
            </a:r>
            <a:endParaRPr/>
          </a:p>
          <a:p>
            <a:pPr marL="914400" lvl="1" indent="-381000" algn="l" rtl="0">
              <a:spcBef>
                <a:spcPts val="0"/>
              </a:spcBef>
              <a:spcAft>
                <a:spcPts val="0"/>
              </a:spcAft>
              <a:buSzPts val="2400"/>
              <a:buChar char="○"/>
            </a:pPr>
            <a:r>
              <a:rPr lang="en"/>
              <a:t>servindo como suíte de regressivos;</a:t>
            </a:r>
            <a:endParaRPr/>
          </a:p>
          <a:p>
            <a:pPr marL="457200" lvl="0" indent="-419100" algn="l" rtl="0">
              <a:spcBef>
                <a:spcPts val="0"/>
              </a:spcBef>
              <a:spcAft>
                <a:spcPts val="0"/>
              </a:spcAft>
              <a:buSzPts val="3000"/>
              <a:buChar char="●"/>
            </a:pPr>
            <a:r>
              <a:rPr lang="en" b="1"/>
              <a:t>“Teste que evita defeito e não que encontra”</a:t>
            </a:r>
            <a:endParaRPr b="1"/>
          </a:p>
          <a:p>
            <a:pPr marL="457200" lvl="0" indent="-419100" algn="l" rtl="0">
              <a:spcBef>
                <a:spcPts val="0"/>
              </a:spcBef>
              <a:spcAft>
                <a:spcPts val="0"/>
              </a:spcAft>
              <a:buSzPts val="3000"/>
              <a:buChar char="●"/>
            </a:pPr>
            <a:r>
              <a:rPr lang="en"/>
              <a:t>Menos tempo para escrita</a:t>
            </a:r>
            <a:endParaRPr/>
          </a:p>
          <a:p>
            <a:pPr marL="457200" lvl="0" indent="-419100" algn="l" rtl="0">
              <a:spcBef>
                <a:spcPts val="0"/>
              </a:spcBef>
              <a:spcAft>
                <a:spcPts val="0"/>
              </a:spcAft>
              <a:buSzPts val="3000"/>
              <a:buChar char="●"/>
            </a:pPr>
            <a:r>
              <a:rPr lang="en"/>
              <a:t>Documentação viva</a:t>
            </a:r>
            <a:endParaRPr/>
          </a:p>
          <a:p>
            <a:pPr marL="0" lvl="0" indent="0" algn="l" rtl="0">
              <a:spcBef>
                <a:spcPts val="600"/>
              </a:spcBef>
              <a:spcAft>
                <a:spcPts val="0"/>
              </a:spcAft>
              <a:buNone/>
            </a:pPr>
            <a:endParaRPr/>
          </a:p>
        </p:txBody>
      </p:sp>
      <p:pic>
        <p:nvPicPr>
          <p:cNvPr id="454" name="Google Shape;454;p60"/>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455" name="Google Shape;455;p60"/>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1"/>
        <p:cNvGrpSpPr/>
        <p:nvPr/>
      </p:nvGrpSpPr>
      <p:grpSpPr>
        <a:xfrm>
          <a:off x="0" y="0"/>
          <a:ext cx="0" cy="0"/>
          <a:chOff x="0" y="0"/>
          <a:chExt cx="0" cy="0"/>
        </a:xfrm>
      </p:grpSpPr>
      <p:sp>
        <p:nvSpPr>
          <p:cNvPr id="502" name="Google Shape;502;p64"/>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Dia 3</a:t>
            </a:r>
            <a:endParaRPr sz="1400" b="0" i="1"/>
          </a:p>
        </p:txBody>
      </p:sp>
      <p:sp>
        <p:nvSpPr>
          <p:cNvPr id="503" name="Google Shape;503;p64"/>
          <p:cNvSpPr txBox="1">
            <a:spLocks noGrp="1"/>
          </p:cNvSpPr>
          <p:nvPr>
            <p:ph type="body" idx="1"/>
          </p:nvPr>
        </p:nvSpPr>
        <p:spPr>
          <a:xfrm>
            <a:off x="457200" y="1340325"/>
            <a:ext cx="8229600" cy="2962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dirty="0">
                <a:solidFill>
                  <a:schemeClr val="dk1"/>
                </a:solidFill>
              </a:rPr>
              <a:t>BDD x Caso de teste IEEE 829</a:t>
            </a:r>
            <a:endParaRPr sz="2400" dirty="0">
              <a:solidFill>
                <a:schemeClr val="dk1"/>
              </a:solidFill>
            </a:endParaRPr>
          </a:p>
          <a:p>
            <a:pPr marL="0" lvl="0" indent="0" algn="l" rtl="0">
              <a:spcBef>
                <a:spcPts val="600"/>
              </a:spcBef>
              <a:spcAft>
                <a:spcPts val="0"/>
              </a:spcAft>
              <a:buNone/>
            </a:pPr>
            <a:r>
              <a:rPr lang="en" sz="2400" dirty="0">
                <a:solidFill>
                  <a:schemeClr val="dk1"/>
                </a:solidFill>
              </a:rPr>
              <a:t>Imperativos X Declarativos</a:t>
            </a:r>
            <a:endParaRPr sz="2400" dirty="0">
              <a:solidFill>
                <a:schemeClr val="dk1"/>
              </a:solidFill>
            </a:endParaRPr>
          </a:p>
          <a:p>
            <a:pPr marL="0" lvl="0" indent="0" algn="l" rtl="0">
              <a:spcBef>
                <a:spcPts val="600"/>
              </a:spcBef>
              <a:spcAft>
                <a:spcPts val="0"/>
              </a:spcAft>
              <a:buNone/>
            </a:pPr>
            <a:r>
              <a:rPr lang="en" sz="2400" dirty="0">
                <a:solidFill>
                  <a:schemeClr val="dk1"/>
                </a:solidFill>
              </a:rPr>
              <a:t>BDD != Ferramenta de BDD, aqui veremos algumas ferramentas de BDD</a:t>
            </a:r>
            <a:endParaRPr sz="2400" dirty="0">
              <a:solidFill>
                <a:schemeClr val="dk1"/>
              </a:solidFill>
            </a:endParaRPr>
          </a:p>
          <a:p>
            <a:pPr marL="0" lvl="0" indent="0" algn="l" rtl="0">
              <a:spcBef>
                <a:spcPts val="600"/>
              </a:spcBef>
              <a:spcAft>
                <a:spcPts val="0"/>
              </a:spcAft>
              <a:buNone/>
            </a:pPr>
            <a:r>
              <a:rPr lang="en" sz="2400" dirty="0">
                <a:solidFill>
                  <a:schemeClr val="dk1"/>
                </a:solidFill>
              </a:rPr>
              <a:t>Meu segundo BDD(Dojo 3)</a:t>
            </a:r>
            <a:endParaRPr sz="2400" dirty="0">
              <a:solidFill>
                <a:schemeClr val="dk1"/>
              </a:solidFill>
            </a:endParaRPr>
          </a:p>
          <a:p>
            <a:pPr marL="0" lvl="0" indent="0" algn="l" rtl="0">
              <a:spcBef>
                <a:spcPts val="600"/>
              </a:spcBef>
              <a:spcAft>
                <a:spcPts val="0"/>
              </a:spcAft>
              <a:buClr>
                <a:schemeClr val="dk1"/>
              </a:buClr>
              <a:buSzPts val="1100"/>
              <a:buFont typeface="Arial"/>
              <a:buNone/>
            </a:pPr>
            <a:endParaRPr sz="2400" dirty="0">
              <a:solidFill>
                <a:schemeClr val="dk1"/>
              </a:solidFill>
            </a:endParaRPr>
          </a:p>
          <a:p>
            <a:pPr marL="0" lvl="0" indent="0" algn="l" rtl="0">
              <a:spcBef>
                <a:spcPts val="600"/>
              </a:spcBef>
              <a:spcAft>
                <a:spcPts val="0"/>
              </a:spcAft>
              <a:buNone/>
            </a:pPr>
            <a:endParaRPr sz="2400" dirty="0">
              <a:solidFill>
                <a:srgbClr val="000000"/>
              </a:solidFill>
            </a:endParaRPr>
          </a:p>
          <a:p>
            <a:pPr marL="0" lvl="0" indent="0" algn="l" rtl="0">
              <a:spcBef>
                <a:spcPts val="600"/>
              </a:spcBef>
              <a:spcAft>
                <a:spcPts val="0"/>
              </a:spcAft>
              <a:buNone/>
            </a:pPr>
            <a:endParaRPr sz="2400" dirty="0">
              <a:solidFill>
                <a:srgbClr val="000000"/>
              </a:solidFill>
            </a:endParaRPr>
          </a:p>
          <a:p>
            <a:pPr marL="0" lvl="0" indent="0" algn="l" rtl="0">
              <a:spcBef>
                <a:spcPts val="600"/>
              </a:spcBef>
              <a:spcAft>
                <a:spcPts val="0"/>
              </a:spcAft>
              <a:buNone/>
            </a:pPr>
            <a:endParaRPr sz="2400" dirty="0">
              <a:solidFill>
                <a:srgbClr val="000000"/>
              </a:solidFill>
            </a:endParaRPr>
          </a:p>
          <a:p>
            <a:pPr marL="0" lvl="0" indent="0" algn="l" rtl="0">
              <a:spcBef>
                <a:spcPts val="600"/>
              </a:spcBef>
              <a:spcAft>
                <a:spcPts val="0"/>
              </a:spcAft>
              <a:buNone/>
            </a:pPr>
            <a:endParaRPr sz="2400" dirty="0">
              <a:solidFill>
                <a:srgbClr val="000000"/>
              </a:solidFill>
            </a:endParaRPr>
          </a:p>
        </p:txBody>
      </p:sp>
      <p:sp>
        <p:nvSpPr>
          <p:cNvPr id="504" name="Google Shape;504;p64"/>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505" name="Google Shape;505;p64"/>
          <p:cNvPicPr preferRelativeResize="0"/>
          <p:nvPr/>
        </p:nvPicPr>
        <p:blipFill>
          <a:blip r:embed="rId3">
            <a:alphaModFix/>
          </a:blip>
          <a:stretch>
            <a:fillRect/>
          </a:stretch>
        </p:blipFill>
        <p:spPr>
          <a:xfrm>
            <a:off x="7949675" y="3914250"/>
            <a:ext cx="1194325" cy="11943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7"/>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para saber mais sobre esses dois...</a:t>
            </a:r>
            <a:endParaRPr sz="3600"/>
          </a:p>
        </p:txBody>
      </p:sp>
      <p:sp>
        <p:nvSpPr>
          <p:cNvPr id="527" name="Google Shape;527;p67"/>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528" name="Google Shape;528;p67"/>
          <p:cNvPicPr preferRelativeResize="0"/>
          <p:nvPr/>
        </p:nvPicPr>
        <p:blipFill>
          <a:blip r:embed="rId3">
            <a:alphaModFix/>
          </a:blip>
          <a:stretch>
            <a:fillRect/>
          </a:stretch>
        </p:blipFill>
        <p:spPr>
          <a:xfrm>
            <a:off x="7949675" y="3914250"/>
            <a:ext cx="1194325" cy="1194325"/>
          </a:xfrm>
          <a:prstGeom prst="rect">
            <a:avLst/>
          </a:prstGeom>
          <a:noFill/>
          <a:ln>
            <a:noFill/>
          </a:ln>
        </p:spPr>
      </p:pic>
      <p:pic>
        <p:nvPicPr>
          <p:cNvPr id="529" name="Google Shape;529;p67" descr="book-agile-testing.jpg"/>
          <p:cNvPicPr preferRelativeResize="0"/>
          <p:nvPr/>
        </p:nvPicPr>
        <p:blipFill>
          <a:blip r:embed="rId4">
            <a:alphaModFix/>
          </a:blip>
          <a:stretch>
            <a:fillRect/>
          </a:stretch>
        </p:blipFill>
        <p:spPr>
          <a:xfrm>
            <a:off x="1419475" y="1414225"/>
            <a:ext cx="3017500" cy="3017500"/>
          </a:xfrm>
          <a:prstGeom prst="rect">
            <a:avLst/>
          </a:prstGeom>
          <a:noFill/>
          <a:ln>
            <a:noFill/>
          </a:ln>
        </p:spPr>
      </p:pic>
      <p:pic>
        <p:nvPicPr>
          <p:cNvPr id="530" name="Google Shape;530;p67" descr="51sMyHgtnbL._SX258_BO1,204,203,200_.jpg"/>
          <p:cNvPicPr preferRelativeResize="0"/>
          <p:nvPr/>
        </p:nvPicPr>
        <p:blipFill>
          <a:blip r:embed="rId5">
            <a:alphaModFix/>
          </a:blip>
          <a:stretch>
            <a:fillRect/>
          </a:stretch>
        </p:blipFill>
        <p:spPr>
          <a:xfrm>
            <a:off x="4424475" y="1414225"/>
            <a:ext cx="2287304" cy="3017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1"/>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Como usar meu BDD?</a:t>
            </a:r>
            <a:endParaRPr/>
          </a:p>
        </p:txBody>
      </p:sp>
      <p:pic>
        <p:nvPicPr>
          <p:cNvPr id="461" name="Google Shape;461;p61"/>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462" name="Google Shape;462;p61"/>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sp>
        <p:nvSpPr>
          <p:cNvPr id="463" name="Google Shape;463;p61"/>
          <p:cNvSpPr txBox="1"/>
          <p:nvPr/>
        </p:nvSpPr>
        <p:spPr>
          <a:xfrm>
            <a:off x="702945" y="1447300"/>
            <a:ext cx="7037100" cy="8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t>QA</a:t>
            </a:r>
            <a:r>
              <a:rPr lang="en" sz="1800" dirty="0"/>
              <a:t> </a:t>
            </a:r>
            <a:endParaRPr sz="1800" dirty="0"/>
          </a:p>
          <a:p>
            <a:pPr marL="457200" lvl="0" indent="-317500" algn="l" rtl="0">
              <a:spcBef>
                <a:spcPts val="0"/>
              </a:spcBef>
              <a:spcAft>
                <a:spcPts val="0"/>
              </a:spcAft>
              <a:buSzPts val="1400"/>
              <a:buChar char="●"/>
            </a:pPr>
            <a:r>
              <a:rPr lang="en" sz="1800" dirty="0"/>
              <a:t>Teste de Aceitação</a:t>
            </a:r>
            <a:endParaRPr sz="1800" dirty="0"/>
          </a:p>
          <a:p>
            <a:pPr marL="457200" lvl="0" indent="-317500" algn="l" rtl="0">
              <a:spcBef>
                <a:spcPts val="0"/>
              </a:spcBef>
              <a:spcAft>
                <a:spcPts val="0"/>
              </a:spcAft>
              <a:buSzPts val="1400"/>
              <a:buChar char="●"/>
            </a:pPr>
            <a:r>
              <a:rPr lang="en" sz="1800" dirty="0"/>
              <a:t>Validar Histórias</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p:txBody>
      </p:sp>
      <p:sp>
        <p:nvSpPr>
          <p:cNvPr id="464" name="Google Shape;464;p61"/>
          <p:cNvSpPr txBox="1"/>
          <p:nvPr/>
        </p:nvSpPr>
        <p:spPr>
          <a:xfrm>
            <a:off x="702945" y="2571750"/>
            <a:ext cx="7037100" cy="8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t>Desenvolvedor</a:t>
            </a:r>
            <a:endParaRPr sz="1800" b="1" dirty="0"/>
          </a:p>
          <a:p>
            <a:pPr marL="457200" lvl="0" indent="-317500" algn="l" rtl="0">
              <a:spcBef>
                <a:spcPts val="0"/>
              </a:spcBef>
              <a:spcAft>
                <a:spcPts val="0"/>
              </a:spcAft>
              <a:buSzPts val="1400"/>
              <a:buChar char="●"/>
            </a:pPr>
            <a:r>
              <a:rPr lang="en" sz="1800" dirty="0"/>
              <a:t>Teste Unitário</a:t>
            </a:r>
            <a:endParaRPr sz="1800" dirty="0"/>
          </a:p>
          <a:p>
            <a:pPr marL="457200" lvl="0" indent="-317500" algn="l" rtl="0">
              <a:spcBef>
                <a:spcPts val="0"/>
              </a:spcBef>
              <a:spcAft>
                <a:spcPts val="0"/>
              </a:spcAft>
              <a:buSzPts val="1400"/>
              <a:buChar char="●"/>
            </a:pPr>
            <a:r>
              <a:rPr lang="en" sz="1800" dirty="0"/>
              <a:t>Teste Integrado</a:t>
            </a:r>
            <a:endParaRPr sz="1800" dirty="0"/>
          </a:p>
          <a:p>
            <a:pPr marL="457200" lvl="0" indent="-317500" algn="l" rtl="0">
              <a:spcBef>
                <a:spcPts val="0"/>
              </a:spcBef>
              <a:spcAft>
                <a:spcPts val="0"/>
              </a:spcAft>
              <a:buSzPts val="1400"/>
              <a:buChar char="●"/>
            </a:pPr>
            <a:r>
              <a:rPr lang="en" sz="1800" dirty="0"/>
              <a:t>Código</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p:txBody>
      </p:sp>
      <p:sp>
        <p:nvSpPr>
          <p:cNvPr id="465" name="Google Shape;465;p61"/>
          <p:cNvSpPr txBox="1"/>
          <p:nvPr/>
        </p:nvSpPr>
        <p:spPr>
          <a:xfrm>
            <a:off x="702945" y="3766350"/>
            <a:ext cx="7037100" cy="8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t>PO</a:t>
            </a:r>
            <a:r>
              <a:rPr lang="en" sz="1800" dirty="0"/>
              <a:t> </a:t>
            </a:r>
            <a:endParaRPr sz="1800" dirty="0"/>
          </a:p>
          <a:p>
            <a:pPr marL="457200" lvl="0" indent="-317500" algn="l" rtl="0">
              <a:spcBef>
                <a:spcPts val="0"/>
              </a:spcBef>
              <a:spcAft>
                <a:spcPts val="0"/>
              </a:spcAft>
              <a:buSzPts val="1400"/>
              <a:buChar char="●"/>
            </a:pPr>
            <a:r>
              <a:rPr lang="en" sz="1800" dirty="0"/>
              <a:t>Homologar Release</a:t>
            </a:r>
          </a:p>
          <a:p>
            <a:pPr marL="457200" lvl="0" indent="-317500">
              <a:buSzPts val="1400"/>
              <a:buChar char="●"/>
            </a:pPr>
            <a:r>
              <a:rPr lang="pt-BR" sz="1800" dirty="0"/>
              <a:t>Alinhar Expectativas da Funcionalidade</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p:txBody>
      </p:sp>
    </p:spTree>
    <p:extLst>
      <p:ext uri="{BB962C8B-B14F-4D97-AF65-F5344CB8AC3E}">
        <p14:creationId xmlns:p14="http://schemas.microsoft.com/office/powerpoint/2010/main" val="26814251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2"/>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Visão Geral do Fluxo</a:t>
            </a:r>
            <a:endParaRPr/>
          </a:p>
        </p:txBody>
      </p:sp>
      <p:pic>
        <p:nvPicPr>
          <p:cNvPr id="471" name="Google Shape;471;p62"/>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472" name="Google Shape;472;p62"/>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sp>
        <p:nvSpPr>
          <p:cNvPr id="473" name="Google Shape;473;p62"/>
          <p:cNvSpPr/>
          <p:nvPr/>
        </p:nvSpPr>
        <p:spPr>
          <a:xfrm>
            <a:off x="267325" y="2223550"/>
            <a:ext cx="1101000" cy="598500"/>
          </a:xfrm>
          <a:prstGeom prst="rect">
            <a:avLst/>
          </a:prstGeom>
          <a:solidFill>
            <a:srgbClr val="1C4587"/>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Expectativas de Negócio</a:t>
            </a:r>
            <a:endParaRPr sz="1200">
              <a:solidFill>
                <a:srgbClr val="FFFFFF"/>
              </a:solidFill>
            </a:endParaRPr>
          </a:p>
        </p:txBody>
      </p:sp>
      <p:sp>
        <p:nvSpPr>
          <p:cNvPr id="474" name="Google Shape;474;p62"/>
          <p:cNvSpPr/>
          <p:nvPr/>
        </p:nvSpPr>
        <p:spPr>
          <a:xfrm>
            <a:off x="1519288" y="2223550"/>
            <a:ext cx="1101000" cy="598500"/>
          </a:xfrm>
          <a:prstGeom prst="rect">
            <a:avLst/>
          </a:prstGeom>
          <a:solidFill>
            <a:schemeClr val="accent4"/>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Features</a:t>
            </a:r>
            <a:endParaRPr sz="1200">
              <a:solidFill>
                <a:srgbClr val="FFFFFF"/>
              </a:solidFill>
            </a:endParaRPr>
          </a:p>
        </p:txBody>
      </p:sp>
      <p:sp>
        <p:nvSpPr>
          <p:cNvPr id="475" name="Google Shape;475;p62"/>
          <p:cNvSpPr/>
          <p:nvPr/>
        </p:nvSpPr>
        <p:spPr>
          <a:xfrm>
            <a:off x="2771250" y="2223550"/>
            <a:ext cx="1101000" cy="598500"/>
          </a:xfrm>
          <a:prstGeom prst="rect">
            <a:avLst/>
          </a:prstGeom>
          <a:solidFill>
            <a:schemeClr val="accent4"/>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User Stories</a:t>
            </a:r>
            <a:endParaRPr sz="1200">
              <a:solidFill>
                <a:srgbClr val="FFFFFF"/>
              </a:solidFill>
            </a:endParaRPr>
          </a:p>
        </p:txBody>
      </p:sp>
      <p:sp>
        <p:nvSpPr>
          <p:cNvPr id="476" name="Google Shape;476;p62"/>
          <p:cNvSpPr/>
          <p:nvPr/>
        </p:nvSpPr>
        <p:spPr>
          <a:xfrm>
            <a:off x="4023200" y="2223550"/>
            <a:ext cx="1101000" cy="598500"/>
          </a:xfrm>
          <a:prstGeom prst="rect">
            <a:avLst/>
          </a:prstGeom>
          <a:solidFill>
            <a:schemeClr val="accent4"/>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Cenários BDD</a:t>
            </a:r>
            <a:endParaRPr sz="1200">
              <a:solidFill>
                <a:srgbClr val="FFFFFF"/>
              </a:solidFill>
            </a:endParaRPr>
          </a:p>
        </p:txBody>
      </p:sp>
      <p:sp>
        <p:nvSpPr>
          <p:cNvPr id="477" name="Google Shape;477;p62"/>
          <p:cNvSpPr/>
          <p:nvPr/>
        </p:nvSpPr>
        <p:spPr>
          <a:xfrm>
            <a:off x="5275175" y="2223550"/>
            <a:ext cx="1101000" cy="598500"/>
          </a:xfrm>
          <a:prstGeom prst="rect">
            <a:avLst/>
          </a:prstGeom>
          <a:solidFill>
            <a:srgbClr val="666666"/>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Teste Aceitação</a:t>
            </a:r>
            <a:endParaRPr sz="1200">
              <a:solidFill>
                <a:srgbClr val="FFFFFF"/>
              </a:solidFill>
            </a:endParaRPr>
          </a:p>
        </p:txBody>
      </p:sp>
      <p:sp>
        <p:nvSpPr>
          <p:cNvPr id="478" name="Google Shape;478;p62"/>
          <p:cNvSpPr/>
          <p:nvPr/>
        </p:nvSpPr>
        <p:spPr>
          <a:xfrm>
            <a:off x="6512000" y="2223550"/>
            <a:ext cx="1101000" cy="598500"/>
          </a:xfrm>
          <a:prstGeom prst="rect">
            <a:avLst/>
          </a:prstGeom>
          <a:solidFill>
            <a:srgbClr val="666666"/>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Unit</a:t>
            </a:r>
            <a:endParaRPr sz="1200">
              <a:solidFill>
                <a:srgbClr val="FFFFFF"/>
              </a:solidFill>
            </a:endParaRPr>
          </a:p>
          <a:p>
            <a:pPr marL="0" lvl="0" indent="0" algn="ctr" rtl="0">
              <a:spcBef>
                <a:spcPts val="0"/>
              </a:spcBef>
              <a:spcAft>
                <a:spcPts val="0"/>
              </a:spcAft>
              <a:buNone/>
            </a:pPr>
            <a:r>
              <a:rPr lang="en" sz="1200">
                <a:solidFill>
                  <a:srgbClr val="FFFFFF"/>
                </a:solidFill>
              </a:rPr>
              <a:t>Integration</a:t>
            </a:r>
            <a:endParaRPr sz="1200">
              <a:solidFill>
                <a:srgbClr val="FFFFFF"/>
              </a:solidFill>
            </a:endParaRPr>
          </a:p>
          <a:p>
            <a:pPr marL="0" lvl="0" indent="0" algn="ctr" rtl="0">
              <a:spcBef>
                <a:spcPts val="0"/>
              </a:spcBef>
              <a:spcAft>
                <a:spcPts val="0"/>
              </a:spcAft>
              <a:buNone/>
            </a:pPr>
            <a:r>
              <a:rPr lang="en" sz="1200">
                <a:solidFill>
                  <a:srgbClr val="FFFFFF"/>
                </a:solidFill>
              </a:rPr>
              <a:t>Testing</a:t>
            </a:r>
            <a:endParaRPr sz="1200">
              <a:solidFill>
                <a:srgbClr val="FFFFFF"/>
              </a:solidFill>
            </a:endParaRPr>
          </a:p>
        </p:txBody>
      </p:sp>
      <p:sp>
        <p:nvSpPr>
          <p:cNvPr id="479" name="Google Shape;479;p62"/>
          <p:cNvSpPr/>
          <p:nvPr/>
        </p:nvSpPr>
        <p:spPr>
          <a:xfrm>
            <a:off x="7797700" y="2223550"/>
            <a:ext cx="1101000" cy="598500"/>
          </a:xfrm>
          <a:prstGeom prst="rect">
            <a:avLst/>
          </a:prstGeom>
          <a:solidFill>
            <a:srgbClr val="666666"/>
          </a:solidFill>
          <a:ln w="952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Coding</a:t>
            </a:r>
            <a:endParaRPr sz="1200">
              <a:solidFill>
                <a:srgbClr val="FFFFFF"/>
              </a:solidFill>
            </a:endParaRPr>
          </a:p>
        </p:txBody>
      </p:sp>
      <p:sp>
        <p:nvSpPr>
          <p:cNvPr id="480" name="Google Shape;480;p62"/>
          <p:cNvSpPr txBox="1"/>
          <p:nvPr/>
        </p:nvSpPr>
        <p:spPr>
          <a:xfrm>
            <a:off x="888925" y="1783750"/>
            <a:ext cx="1323300" cy="35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t>Dividido em</a:t>
            </a:r>
            <a:endParaRPr sz="1300"/>
          </a:p>
        </p:txBody>
      </p:sp>
      <p:sp>
        <p:nvSpPr>
          <p:cNvPr id="481" name="Google Shape;481;p62"/>
          <p:cNvSpPr txBox="1"/>
          <p:nvPr/>
        </p:nvSpPr>
        <p:spPr>
          <a:xfrm>
            <a:off x="2201175" y="1783750"/>
            <a:ext cx="1323300" cy="35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t>Levam a</a:t>
            </a:r>
            <a:endParaRPr sz="1300"/>
          </a:p>
        </p:txBody>
      </p:sp>
      <p:sp>
        <p:nvSpPr>
          <p:cNvPr id="482" name="Google Shape;482;p62"/>
          <p:cNvSpPr txBox="1"/>
          <p:nvPr/>
        </p:nvSpPr>
        <p:spPr>
          <a:xfrm>
            <a:off x="3221000" y="1673775"/>
            <a:ext cx="1903200" cy="35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t>Comportamentos Representados em</a:t>
            </a:r>
            <a:endParaRPr sz="1300"/>
          </a:p>
        </p:txBody>
      </p:sp>
      <p:sp>
        <p:nvSpPr>
          <p:cNvPr id="483" name="Google Shape;483;p62"/>
          <p:cNvSpPr txBox="1"/>
          <p:nvPr/>
        </p:nvSpPr>
        <p:spPr>
          <a:xfrm>
            <a:off x="4860400" y="1783750"/>
            <a:ext cx="1323300" cy="35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t>Geram</a:t>
            </a:r>
            <a:endParaRPr sz="1300"/>
          </a:p>
        </p:txBody>
      </p:sp>
      <p:sp>
        <p:nvSpPr>
          <p:cNvPr id="484" name="Google Shape;484;p62"/>
          <p:cNvSpPr txBox="1"/>
          <p:nvPr/>
        </p:nvSpPr>
        <p:spPr>
          <a:xfrm>
            <a:off x="5926825" y="1783750"/>
            <a:ext cx="2022900" cy="35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t>Facilitam a construção</a:t>
            </a:r>
            <a:endParaRPr sz="1300"/>
          </a:p>
        </p:txBody>
      </p:sp>
      <p:sp>
        <p:nvSpPr>
          <p:cNvPr id="485" name="Google Shape;485;p62"/>
          <p:cNvSpPr txBox="1"/>
          <p:nvPr/>
        </p:nvSpPr>
        <p:spPr>
          <a:xfrm>
            <a:off x="2833825" y="3017513"/>
            <a:ext cx="1323300" cy="35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accent4"/>
                </a:solidFill>
              </a:rPr>
              <a:t>Análise</a:t>
            </a:r>
            <a:endParaRPr sz="1300" b="1">
              <a:solidFill>
                <a:schemeClr val="accent4"/>
              </a:solidFill>
            </a:endParaRPr>
          </a:p>
        </p:txBody>
      </p:sp>
      <p:sp>
        <p:nvSpPr>
          <p:cNvPr id="486" name="Google Shape;486;p62"/>
          <p:cNvSpPr txBox="1"/>
          <p:nvPr/>
        </p:nvSpPr>
        <p:spPr>
          <a:xfrm>
            <a:off x="156175" y="3017513"/>
            <a:ext cx="1323300" cy="35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1C4587"/>
                </a:solidFill>
              </a:rPr>
              <a:t>Planejamento</a:t>
            </a:r>
            <a:endParaRPr sz="1300" b="1">
              <a:solidFill>
                <a:srgbClr val="1C4587"/>
              </a:solidFill>
            </a:endParaRPr>
          </a:p>
        </p:txBody>
      </p:sp>
      <p:sp>
        <p:nvSpPr>
          <p:cNvPr id="487" name="Google Shape;487;p62"/>
          <p:cNvSpPr txBox="1"/>
          <p:nvPr/>
        </p:nvSpPr>
        <p:spPr>
          <a:xfrm>
            <a:off x="6699675" y="3017525"/>
            <a:ext cx="1596000" cy="35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666666"/>
                </a:solidFill>
              </a:rPr>
              <a:t>Implementação</a:t>
            </a:r>
            <a:endParaRPr sz="1300" b="1">
              <a:solidFill>
                <a:srgbClr val="666666"/>
              </a:solidFill>
            </a:endParaRPr>
          </a:p>
        </p:txBody>
      </p:sp>
      <p:cxnSp>
        <p:nvCxnSpPr>
          <p:cNvPr id="488" name="Google Shape;488;p62"/>
          <p:cNvCxnSpPr/>
          <p:nvPr/>
        </p:nvCxnSpPr>
        <p:spPr>
          <a:xfrm>
            <a:off x="1576025" y="2919950"/>
            <a:ext cx="3677400" cy="0"/>
          </a:xfrm>
          <a:prstGeom prst="straightConnector1">
            <a:avLst/>
          </a:prstGeom>
          <a:noFill/>
          <a:ln w="19050" cap="flat" cmpd="sng">
            <a:solidFill>
              <a:schemeClr val="accent4"/>
            </a:solidFill>
            <a:prstDash val="solid"/>
            <a:round/>
            <a:headEnd type="none" w="med" len="med"/>
            <a:tailEnd type="none" w="med" len="med"/>
          </a:ln>
        </p:spPr>
      </p:cxnSp>
      <p:cxnSp>
        <p:nvCxnSpPr>
          <p:cNvPr id="489" name="Google Shape;489;p62"/>
          <p:cNvCxnSpPr/>
          <p:nvPr/>
        </p:nvCxnSpPr>
        <p:spPr>
          <a:xfrm rot="10800000" flipH="1">
            <a:off x="232125" y="2920075"/>
            <a:ext cx="1124100" cy="24300"/>
          </a:xfrm>
          <a:prstGeom prst="straightConnector1">
            <a:avLst/>
          </a:prstGeom>
          <a:noFill/>
          <a:ln w="19050" cap="flat" cmpd="sng">
            <a:solidFill>
              <a:srgbClr val="1C4587"/>
            </a:solidFill>
            <a:prstDash val="solid"/>
            <a:round/>
            <a:headEnd type="none" w="med" len="med"/>
            <a:tailEnd type="none" w="med" len="med"/>
          </a:ln>
        </p:spPr>
      </p:cxnSp>
      <p:cxnSp>
        <p:nvCxnSpPr>
          <p:cNvPr id="490" name="Google Shape;490;p62"/>
          <p:cNvCxnSpPr/>
          <p:nvPr/>
        </p:nvCxnSpPr>
        <p:spPr>
          <a:xfrm rot="10800000" flipH="1">
            <a:off x="5281425" y="2907650"/>
            <a:ext cx="3604200" cy="12300"/>
          </a:xfrm>
          <a:prstGeom prst="straightConnector1">
            <a:avLst/>
          </a:prstGeom>
          <a:noFill/>
          <a:ln w="19050" cap="flat" cmpd="sng">
            <a:solidFill>
              <a:srgbClr val="666666"/>
            </a:solidFill>
            <a:prstDash val="solid"/>
            <a:round/>
            <a:headEnd type="none" w="med" len="med"/>
            <a:tailEnd type="none" w="med" len="med"/>
          </a:ln>
        </p:spPr>
      </p:cxnSp>
    </p:spTree>
    <p:extLst>
      <p:ext uri="{BB962C8B-B14F-4D97-AF65-F5344CB8AC3E}">
        <p14:creationId xmlns:p14="http://schemas.microsoft.com/office/powerpoint/2010/main" val="2345311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Dia 4</a:t>
            </a:r>
            <a:endParaRPr sz="1400" b="0" i="1"/>
          </a:p>
        </p:txBody>
      </p:sp>
      <p:sp>
        <p:nvSpPr>
          <p:cNvPr id="75" name="Google Shape;75;p14"/>
          <p:cNvSpPr txBox="1">
            <a:spLocks noGrp="1"/>
          </p:cNvSpPr>
          <p:nvPr>
            <p:ph type="body" idx="1"/>
          </p:nvPr>
        </p:nvSpPr>
        <p:spPr>
          <a:xfrm>
            <a:off x="457200" y="1340325"/>
            <a:ext cx="8229600" cy="2962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2400">
              <a:solidFill>
                <a:schemeClr val="dk1"/>
              </a:solidFill>
            </a:endParaRPr>
          </a:p>
          <a:p>
            <a:pPr marL="0" lvl="0" indent="0" algn="l" rtl="0">
              <a:spcBef>
                <a:spcPts val="600"/>
              </a:spcBef>
              <a:spcAft>
                <a:spcPts val="0"/>
              </a:spcAft>
              <a:buNone/>
            </a:pPr>
            <a:r>
              <a:rPr lang="en" sz="2400">
                <a:solidFill>
                  <a:schemeClr val="dk1"/>
                </a:solidFill>
              </a:rPr>
              <a:t>O que é teste de Aceitação?</a:t>
            </a:r>
            <a:endParaRPr sz="2400">
              <a:solidFill>
                <a:schemeClr val="dk1"/>
              </a:solidFill>
            </a:endParaRPr>
          </a:p>
          <a:p>
            <a:pPr marL="0" lvl="0" indent="0" algn="l" rtl="0">
              <a:spcBef>
                <a:spcPts val="600"/>
              </a:spcBef>
              <a:spcAft>
                <a:spcPts val="0"/>
              </a:spcAft>
              <a:buNone/>
            </a:pPr>
            <a:r>
              <a:rPr lang="en" sz="2400">
                <a:solidFill>
                  <a:schemeClr val="dk1"/>
                </a:solidFill>
              </a:rPr>
              <a:t>Como automatizar um teste de aceitação</a:t>
            </a:r>
            <a:endParaRPr sz="2400">
              <a:solidFill>
                <a:schemeClr val="dk1"/>
              </a:solidFill>
            </a:endParaRPr>
          </a:p>
          <a:p>
            <a:pPr marL="0" lvl="0" indent="0" algn="l" rtl="0">
              <a:spcBef>
                <a:spcPts val="600"/>
              </a:spcBef>
              <a:spcAft>
                <a:spcPts val="0"/>
              </a:spcAft>
              <a:buNone/>
            </a:pPr>
            <a:endParaRPr sz="2400">
              <a:solidFill>
                <a:schemeClr val="dk1"/>
              </a:solidFill>
            </a:endParaRPr>
          </a:p>
          <a:p>
            <a:pPr marL="0" lvl="0" indent="0" algn="l" rtl="0">
              <a:spcBef>
                <a:spcPts val="600"/>
              </a:spcBef>
              <a:spcAft>
                <a:spcPts val="0"/>
              </a:spcAft>
              <a:buNone/>
            </a:pPr>
            <a:endParaRPr sz="2400">
              <a:solidFill>
                <a:srgbClr val="000000"/>
              </a:solidFill>
            </a:endParaRPr>
          </a:p>
          <a:p>
            <a:pPr marL="0" lvl="0" indent="0" algn="l" rtl="0">
              <a:spcBef>
                <a:spcPts val="600"/>
              </a:spcBef>
              <a:spcAft>
                <a:spcPts val="0"/>
              </a:spcAft>
              <a:buNone/>
            </a:pPr>
            <a:endParaRPr sz="2400">
              <a:solidFill>
                <a:srgbClr val="000000"/>
              </a:solidFill>
            </a:endParaRPr>
          </a:p>
          <a:p>
            <a:pPr marL="0" lvl="0" indent="0" algn="l" rtl="0">
              <a:spcBef>
                <a:spcPts val="600"/>
              </a:spcBef>
              <a:spcAft>
                <a:spcPts val="0"/>
              </a:spcAft>
              <a:buNone/>
            </a:pPr>
            <a:endParaRPr sz="2400">
              <a:solidFill>
                <a:srgbClr val="000000"/>
              </a:solidFill>
            </a:endParaRPr>
          </a:p>
          <a:p>
            <a:pPr marL="0" lvl="0" indent="0" algn="l" rtl="0">
              <a:spcBef>
                <a:spcPts val="600"/>
              </a:spcBef>
              <a:spcAft>
                <a:spcPts val="0"/>
              </a:spcAft>
              <a:buNone/>
            </a:pPr>
            <a:endParaRPr sz="2400">
              <a:solidFill>
                <a:srgbClr val="000000"/>
              </a:solidFill>
            </a:endParaRPr>
          </a:p>
        </p:txBody>
      </p:sp>
      <p:sp>
        <p:nvSpPr>
          <p:cNvPr id="76" name="Google Shape;76;p14"/>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77" name="Google Shape;77;p14"/>
          <p:cNvPicPr preferRelativeResize="0"/>
          <p:nvPr/>
        </p:nvPicPr>
        <p:blipFill>
          <a:blip r:embed="rId3">
            <a:alphaModFix/>
          </a:blip>
          <a:stretch>
            <a:fillRect/>
          </a:stretch>
        </p:blipFill>
        <p:spPr>
          <a:xfrm>
            <a:off x="7949675" y="3914250"/>
            <a:ext cx="1194325" cy="11943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3A9FFC-4775-46A6-A5B4-0CA58103EE6D}"/>
              </a:ext>
            </a:extLst>
          </p:cNvPr>
          <p:cNvSpPr>
            <a:spLocks noGrp="1"/>
          </p:cNvSpPr>
          <p:nvPr>
            <p:ph type="title"/>
          </p:nvPr>
        </p:nvSpPr>
        <p:spPr/>
        <p:txBody>
          <a:bodyPr/>
          <a:lstStyle/>
          <a:p>
            <a:r>
              <a:rPr lang="pt-BR" dirty="0" err="1"/>
              <a:t>Secondary</a:t>
            </a:r>
            <a:r>
              <a:rPr lang="pt-BR" dirty="0"/>
              <a:t> Keywords</a:t>
            </a:r>
          </a:p>
        </p:txBody>
      </p:sp>
      <p:sp>
        <p:nvSpPr>
          <p:cNvPr id="5" name="Espaço Reservado para Texto 4">
            <a:extLst>
              <a:ext uri="{FF2B5EF4-FFF2-40B4-BE49-F238E27FC236}">
                <a16:creationId xmlns:a16="http://schemas.microsoft.com/office/drawing/2014/main" id="{1AFBA42F-9DA5-4032-949A-6AF4AFAB96F1}"/>
              </a:ext>
            </a:extLst>
          </p:cNvPr>
          <p:cNvSpPr>
            <a:spLocks noGrp="1"/>
          </p:cNvSpPr>
          <p:nvPr>
            <p:ph type="body" idx="1"/>
          </p:nvPr>
        </p:nvSpPr>
        <p:spPr/>
        <p:txBody>
          <a:bodyPr/>
          <a:lstStyle/>
          <a:p>
            <a:pPr marL="38100" indent="0">
              <a:buNone/>
            </a:pPr>
            <a:r>
              <a:rPr lang="pt-BR" dirty="0"/>
              <a:t>""" (</a:t>
            </a:r>
            <a:r>
              <a:rPr lang="pt-BR" dirty="0" err="1"/>
              <a:t>Doc</a:t>
            </a:r>
            <a:r>
              <a:rPr lang="pt-BR" dirty="0"/>
              <a:t> </a:t>
            </a:r>
            <a:r>
              <a:rPr lang="pt-BR" dirty="0" err="1"/>
              <a:t>Strings</a:t>
            </a:r>
            <a:r>
              <a:rPr lang="pt-BR" dirty="0"/>
              <a:t>)</a:t>
            </a:r>
          </a:p>
          <a:p>
            <a:pPr marL="38100" indent="0">
              <a:buNone/>
            </a:pPr>
            <a:r>
              <a:rPr lang="pt-BR" dirty="0"/>
              <a:t>| (Data </a:t>
            </a:r>
            <a:r>
              <a:rPr lang="pt-BR" dirty="0" err="1"/>
              <a:t>Tables</a:t>
            </a:r>
            <a:r>
              <a:rPr lang="pt-BR" dirty="0"/>
              <a:t>)</a:t>
            </a:r>
          </a:p>
          <a:p>
            <a:pPr marL="38100" indent="0">
              <a:buNone/>
            </a:pPr>
            <a:r>
              <a:rPr lang="pt-BR" dirty="0"/>
              <a:t>@ (</a:t>
            </a:r>
            <a:r>
              <a:rPr lang="pt-BR" dirty="0" err="1"/>
              <a:t>Tags</a:t>
            </a:r>
            <a:r>
              <a:rPr lang="pt-BR" dirty="0"/>
              <a:t>)</a:t>
            </a:r>
          </a:p>
          <a:p>
            <a:pPr marL="38100" indent="0">
              <a:buNone/>
            </a:pPr>
            <a:r>
              <a:rPr lang="pt-BR" dirty="0"/>
              <a:t># (</a:t>
            </a:r>
            <a:r>
              <a:rPr lang="pt-BR" dirty="0" err="1"/>
              <a:t>Comments</a:t>
            </a:r>
            <a:endParaRPr lang="pt-BR" dirty="0"/>
          </a:p>
        </p:txBody>
      </p:sp>
    </p:spTree>
    <p:extLst>
      <p:ext uri="{BB962C8B-B14F-4D97-AF65-F5344CB8AC3E}">
        <p14:creationId xmlns:p14="http://schemas.microsoft.com/office/powerpoint/2010/main" val="35582664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68"/>
          <p:cNvSpPr txBox="1">
            <a:spLocks noGrp="1"/>
          </p:cNvSpPr>
          <p:nvPr>
            <p:ph type="title"/>
          </p:nvPr>
        </p:nvSpPr>
        <p:spPr>
          <a:xfrm>
            <a:off x="457200" y="28822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caso de teste IEEE 829</a:t>
            </a:r>
            <a:endParaRPr/>
          </a:p>
        </p:txBody>
      </p:sp>
      <p:pic>
        <p:nvPicPr>
          <p:cNvPr id="536" name="Google Shape;536;p68"/>
          <p:cNvPicPr preferRelativeResize="0"/>
          <p:nvPr/>
        </p:nvPicPr>
        <p:blipFill>
          <a:blip r:embed="rId3">
            <a:alphaModFix/>
          </a:blip>
          <a:stretch>
            <a:fillRect/>
          </a:stretch>
        </p:blipFill>
        <p:spPr>
          <a:xfrm>
            <a:off x="7797275" y="3609450"/>
            <a:ext cx="1194325" cy="1194325"/>
          </a:xfrm>
          <a:prstGeom prst="rect">
            <a:avLst/>
          </a:prstGeom>
          <a:noFill/>
          <a:ln>
            <a:noFill/>
          </a:ln>
        </p:spPr>
      </p:pic>
      <p:graphicFrame>
        <p:nvGraphicFramePr>
          <p:cNvPr id="537" name="Google Shape;537;p68"/>
          <p:cNvGraphicFramePr/>
          <p:nvPr/>
        </p:nvGraphicFramePr>
        <p:xfrm>
          <a:off x="507350" y="1457775"/>
          <a:ext cx="7239000" cy="3383040"/>
        </p:xfrm>
        <a:graphic>
          <a:graphicData uri="http://schemas.openxmlformats.org/drawingml/2006/table">
            <a:tbl>
              <a:tblPr>
                <a:noFill/>
                <a:tableStyleId>{DCBB05A4-ED2F-4CB9-8C5D-D1FC5D399F39}</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ID</a:t>
                      </a:r>
                      <a:endParaRPr/>
                    </a:p>
                  </a:txBody>
                  <a:tcPr marL="91425" marR="91425" marT="91425" marB="91425"/>
                </a:tc>
                <a:tc>
                  <a:txBody>
                    <a:bodyPr/>
                    <a:lstStyle/>
                    <a:p>
                      <a:pPr marL="0" lvl="0" indent="0" algn="l" rtl="0">
                        <a:spcBef>
                          <a:spcPts val="0"/>
                        </a:spcBef>
                        <a:spcAft>
                          <a:spcPts val="0"/>
                        </a:spcAft>
                        <a:buNone/>
                      </a:pPr>
                      <a:r>
                        <a:rPr lang="en"/>
                        <a:t>TSC-223</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Nome</a:t>
                      </a:r>
                      <a:endParaRPr/>
                    </a:p>
                  </a:txBody>
                  <a:tcPr marL="91425" marR="91425" marT="91425" marB="91425"/>
                </a:tc>
                <a:tc>
                  <a:txBody>
                    <a:bodyPr/>
                    <a:lstStyle/>
                    <a:p>
                      <a:pPr marL="0" lvl="0" indent="0" algn="l" rtl="0">
                        <a:spcBef>
                          <a:spcPts val="0"/>
                        </a:spcBef>
                        <a:spcAft>
                          <a:spcPts val="0"/>
                        </a:spcAft>
                        <a:buNone/>
                      </a:pPr>
                      <a:r>
                        <a:rPr lang="en"/>
                        <a:t>Conceder desconto para compras acima de R$100,00 e menores que R$200,00</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Ambiente</a:t>
                      </a:r>
                      <a:endParaRPr/>
                    </a:p>
                  </a:txBody>
                  <a:tcPr marL="91425" marR="91425" marT="91425" marB="91425"/>
                </a:tc>
                <a:tc>
                  <a:txBody>
                    <a:bodyPr/>
                    <a:lstStyle/>
                    <a:p>
                      <a:pPr marL="0" lvl="0" indent="0" algn="l" rtl="0">
                        <a:spcBef>
                          <a:spcPts val="0"/>
                        </a:spcBef>
                        <a:spcAft>
                          <a:spcPts val="0"/>
                        </a:spcAft>
                        <a:buNone/>
                      </a:pPr>
                      <a:r>
                        <a:rPr lang="en"/>
                        <a:t>Homolog01</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Ator</a:t>
                      </a:r>
                      <a:endParaRPr/>
                    </a:p>
                  </a:txBody>
                  <a:tcPr marL="91425" marR="91425" marT="91425" marB="91425"/>
                </a:tc>
                <a:tc>
                  <a:txBody>
                    <a:bodyPr/>
                    <a:lstStyle/>
                    <a:p>
                      <a:pPr marL="0" lvl="0" indent="0" algn="l" rtl="0">
                        <a:spcBef>
                          <a:spcPts val="0"/>
                        </a:spcBef>
                        <a:spcAft>
                          <a:spcPts val="0"/>
                        </a:spcAft>
                        <a:buNone/>
                      </a:pPr>
                      <a:r>
                        <a:rPr lang="en"/>
                        <a:t>Comprador do site</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Autor Caso de Teste</a:t>
                      </a:r>
                      <a:endParaRPr/>
                    </a:p>
                  </a:txBody>
                  <a:tcPr marL="91425" marR="91425" marT="91425" marB="91425"/>
                </a:tc>
                <a:tc>
                  <a:txBody>
                    <a:bodyPr/>
                    <a:lstStyle/>
                    <a:p>
                      <a:pPr marL="0" lvl="0" indent="0" algn="l" rtl="0">
                        <a:spcBef>
                          <a:spcPts val="0"/>
                        </a:spcBef>
                        <a:spcAft>
                          <a:spcPts val="0"/>
                        </a:spcAft>
                        <a:buNone/>
                      </a:pPr>
                      <a:r>
                        <a:rPr lang="en"/>
                        <a:t>RTS Treinamento</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Data Criação</a:t>
                      </a:r>
                      <a:endParaRPr/>
                    </a:p>
                  </a:txBody>
                  <a:tcPr marL="91425" marR="91425" marT="91425" marB="91425"/>
                </a:tc>
                <a:tc>
                  <a:txBody>
                    <a:bodyPr/>
                    <a:lstStyle/>
                    <a:p>
                      <a:pPr marL="0" lvl="0" indent="0" algn="l" rtl="0">
                        <a:spcBef>
                          <a:spcPts val="0"/>
                        </a:spcBef>
                        <a:spcAft>
                          <a:spcPts val="0"/>
                        </a:spcAft>
                        <a:buNone/>
                      </a:pPr>
                      <a:r>
                        <a:rPr lang="en">
                          <a:solidFill>
                            <a:schemeClr val="dk1"/>
                          </a:solidFill>
                        </a:rPr>
                        <a:t>29/09/2014</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Status</a:t>
                      </a:r>
                      <a:endParaRPr/>
                    </a:p>
                  </a:txBody>
                  <a:tcPr marL="91425" marR="91425" marT="91425" marB="91425"/>
                </a:tc>
                <a:tc>
                  <a:txBody>
                    <a:bodyPr/>
                    <a:lstStyle/>
                    <a:p>
                      <a:pPr marL="0" lvl="0" indent="0" algn="l" rtl="0">
                        <a:spcBef>
                          <a:spcPts val="0"/>
                        </a:spcBef>
                        <a:spcAft>
                          <a:spcPts val="0"/>
                        </a:spcAft>
                        <a:buNone/>
                      </a:pPr>
                      <a:r>
                        <a:rPr lang="en"/>
                        <a:t>Não Iniciado</a:t>
                      </a: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a:t>Executor</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69"/>
          <p:cNvPicPr preferRelativeResize="0"/>
          <p:nvPr/>
        </p:nvPicPr>
        <p:blipFill>
          <a:blip r:embed="rId3">
            <a:alphaModFix/>
          </a:blip>
          <a:stretch>
            <a:fillRect/>
          </a:stretch>
        </p:blipFill>
        <p:spPr>
          <a:xfrm>
            <a:off x="7797275" y="3609450"/>
            <a:ext cx="1194325" cy="1194325"/>
          </a:xfrm>
          <a:prstGeom prst="rect">
            <a:avLst/>
          </a:prstGeom>
          <a:noFill/>
          <a:ln>
            <a:noFill/>
          </a:ln>
        </p:spPr>
      </p:pic>
      <p:graphicFrame>
        <p:nvGraphicFramePr>
          <p:cNvPr id="543" name="Google Shape;543;p69"/>
          <p:cNvGraphicFramePr/>
          <p:nvPr/>
        </p:nvGraphicFramePr>
        <p:xfrm>
          <a:off x="690450" y="400135"/>
          <a:ext cx="7239000" cy="3962310"/>
        </p:xfrm>
        <a:graphic>
          <a:graphicData uri="http://schemas.openxmlformats.org/drawingml/2006/table">
            <a:tbl>
              <a:tblPr>
                <a:noFill/>
                <a:tableStyleId>{DCBB05A4-ED2F-4CB9-8C5D-D1FC5D399F39}</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529625">
                <a:tc>
                  <a:txBody>
                    <a:bodyPr/>
                    <a:lstStyle/>
                    <a:p>
                      <a:pPr marL="0" lvl="0" indent="0" algn="l" rtl="0">
                        <a:spcBef>
                          <a:spcPts val="0"/>
                        </a:spcBef>
                        <a:spcAft>
                          <a:spcPts val="0"/>
                        </a:spcAft>
                        <a:buNone/>
                      </a:pPr>
                      <a:r>
                        <a:rPr lang="en">
                          <a:solidFill>
                            <a:schemeClr val="dk1"/>
                          </a:solidFill>
                        </a:rPr>
                        <a:t>Pré-condições</a:t>
                      </a:r>
                      <a:endParaRPr/>
                    </a:p>
                  </a:txBody>
                  <a:tcPr marL="91425" marR="91425" marT="91425" marB="91425"/>
                </a:tc>
                <a:tc>
                  <a:txBody>
                    <a:bodyPr/>
                    <a:lstStyle/>
                    <a:p>
                      <a:pPr marL="0" lvl="0" indent="0" algn="l" rtl="0">
                        <a:spcBef>
                          <a:spcPts val="0"/>
                        </a:spcBef>
                        <a:spcAft>
                          <a:spcPts val="0"/>
                        </a:spcAft>
                        <a:buNone/>
                      </a:pPr>
                      <a:r>
                        <a:rPr lang="en"/>
                        <a:t>Possuir produtos em estoque</a:t>
                      </a:r>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2557700">
                <a:tc>
                  <a:txBody>
                    <a:bodyPr/>
                    <a:lstStyle/>
                    <a:p>
                      <a:pPr marL="0" lvl="0" indent="0" algn="l" rtl="0">
                        <a:spcBef>
                          <a:spcPts val="0"/>
                        </a:spcBef>
                        <a:spcAft>
                          <a:spcPts val="0"/>
                        </a:spcAft>
                        <a:buNone/>
                      </a:pPr>
                      <a:r>
                        <a:rPr lang="en">
                          <a:solidFill>
                            <a:schemeClr val="dk1"/>
                          </a:solidFill>
                        </a:rPr>
                        <a:t>Entradas e Saídas</a:t>
                      </a:r>
                      <a:endParaRPr/>
                    </a:p>
                  </a:txBody>
                  <a:tcPr marL="91425" marR="91425" marT="91425" marB="91425"/>
                </a:tc>
                <a:tc>
                  <a:txBody>
                    <a:bodyPr/>
                    <a:lstStyle/>
                    <a:p>
                      <a:pPr marL="0" lvl="0" indent="0" algn="l" rtl="0">
                        <a:spcBef>
                          <a:spcPts val="0"/>
                        </a:spcBef>
                        <a:spcAft>
                          <a:spcPts val="0"/>
                        </a:spcAft>
                        <a:buNone/>
                      </a:pPr>
                      <a:r>
                        <a:rPr lang="en"/>
                        <a:t>1 - Acessar o site de compras</a:t>
                      </a:r>
                      <a:endParaRPr/>
                    </a:p>
                    <a:p>
                      <a:pPr marL="0" lvl="0" indent="0" algn="l" rtl="0">
                        <a:spcBef>
                          <a:spcPts val="0"/>
                        </a:spcBef>
                        <a:spcAft>
                          <a:spcPts val="0"/>
                        </a:spcAft>
                        <a:buNone/>
                      </a:pPr>
                      <a:r>
                        <a:rPr lang="en"/>
                        <a:t>2 - Clicar na opção compra</a:t>
                      </a:r>
                      <a:endParaRPr/>
                    </a:p>
                    <a:p>
                      <a:pPr marL="0" lvl="0" indent="0" algn="l" rtl="0">
                        <a:spcBef>
                          <a:spcPts val="0"/>
                        </a:spcBef>
                        <a:spcAft>
                          <a:spcPts val="0"/>
                        </a:spcAft>
                        <a:buNone/>
                      </a:pPr>
                      <a:r>
                        <a:rPr lang="en"/>
                        <a:t>3 - Sistema exibe a tela para escolher os produtos</a:t>
                      </a:r>
                      <a:endParaRPr/>
                    </a:p>
                    <a:p>
                      <a:pPr marL="0" lvl="0" indent="0" algn="l" rtl="0">
                        <a:spcBef>
                          <a:spcPts val="0"/>
                        </a:spcBef>
                        <a:spcAft>
                          <a:spcPts val="0"/>
                        </a:spcAft>
                        <a:buNone/>
                      </a:pPr>
                      <a:r>
                        <a:rPr lang="en"/>
                        <a:t>4 - Sistema apresenta uma lista de produtos</a:t>
                      </a:r>
                      <a:endParaRPr/>
                    </a:p>
                    <a:p>
                      <a:pPr marL="0" lvl="0" indent="0" algn="l" rtl="0">
                        <a:spcBef>
                          <a:spcPts val="0"/>
                        </a:spcBef>
                        <a:spcAft>
                          <a:spcPts val="0"/>
                        </a:spcAft>
                        <a:buNone/>
                      </a:pPr>
                      <a:r>
                        <a:rPr lang="en"/>
                        <a:t>4 - Selecionar 5 produtos no valor de R$ 20,00</a:t>
                      </a:r>
                      <a:endParaRPr/>
                    </a:p>
                    <a:p>
                      <a:pPr marL="0" lvl="0" indent="0" algn="l" rtl="0">
                        <a:spcBef>
                          <a:spcPts val="0"/>
                        </a:spcBef>
                        <a:spcAft>
                          <a:spcPts val="0"/>
                        </a:spcAft>
                        <a:buNone/>
                      </a:pPr>
                      <a:r>
                        <a:rPr lang="en"/>
                        <a:t>5 - Clicar no botão comprar</a:t>
                      </a:r>
                      <a:endParaRPr/>
                    </a:p>
                    <a:p>
                      <a:pPr marL="0" lvl="0" indent="0" algn="l" rtl="0">
                        <a:spcBef>
                          <a:spcPts val="0"/>
                        </a:spcBef>
                        <a:spcAft>
                          <a:spcPts val="0"/>
                        </a:spcAft>
                        <a:buNone/>
                      </a:pPr>
                      <a:r>
                        <a:rPr lang="en"/>
                        <a:t>6 - Sistema exibe o valor da compra com o desconto de 10%</a:t>
                      </a:r>
                      <a:endParaRPr/>
                    </a:p>
                    <a:p>
                      <a:pPr marL="0" lvl="0" indent="0" algn="l" rtl="0">
                        <a:spcBef>
                          <a:spcPts val="0"/>
                        </a:spcBef>
                        <a:spcAft>
                          <a:spcPts val="0"/>
                        </a:spcAft>
                        <a:buNone/>
                      </a:pPr>
                      <a:r>
                        <a:rPr lang="en">
                          <a:solidFill>
                            <a:schemeClr val="dk1"/>
                          </a:solidFill>
                        </a:rPr>
                        <a:t>7 - Sistema exibe mensagem “Compra Realizada com Sucesso”</a:t>
                      </a:r>
                      <a:endParaRPr/>
                    </a:p>
                  </a:txBody>
                  <a:tcPr marL="91425" marR="91425" marT="91425" marB="91425"/>
                </a:tc>
                <a:extLst>
                  <a:ext uri="{0D108BD9-81ED-4DB2-BD59-A6C34878D82A}">
                    <a16:rowId xmlns:a16="http://schemas.microsoft.com/office/drawing/2014/main" val="10001"/>
                  </a:ext>
                </a:extLst>
              </a:tr>
              <a:tr h="348600">
                <a:tc>
                  <a:txBody>
                    <a:bodyPr/>
                    <a:lstStyle/>
                    <a:p>
                      <a:pPr marL="0" lvl="0" indent="0" algn="l" rtl="0">
                        <a:spcBef>
                          <a:spcPts val="0"/>
                        </a:spcBef>
                        <a:spcAft>
                          <a:spcPts val="0"/>
                        </a:spcAft>
                        <a:buNone/>
                      </a:pPr>
                      <a:r>
                        <a:rPr lang="en">
                          <a:solidFill>
                            <a:schemeClr val="dk1"/>
                          </a:solidFill>
                        </a:rPr>
                        <a:t>Pós-condições</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bl>
          </a:graphicData>
        </a:graphic>
      </p:graphicFrame>
      <p:sp>
        <p:nvSpPr>
          <p:cNvPr id="544" name="Google Shape;544;p69"/>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0"/>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em BDD fica assim...</a:t>
            </a:r>
            <a:endParaRPr/>
          </a:p>
        </p:txBody>
      </p:sp>
      <p:sp>
        <p:nvSpPr>
          <p:cNvPr id="550" name="Google Shape;550;p70"/>
          <p:cNvSpPr txBox="1">
            <a:spLocks noGrp="1"/>
          </p:cNvSpPr>
          <p:nvPr>
            <p:ph type="body" idx="1"/>
          </p:nvPr>
        </p:nvSpPr>
        <p:spPr>
          <a:xfrm>
            <a:off x="457200" y="1568000"/>
            <a:ext cx="8229600" cy="3357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t>Cenário: Desconto de 10% para compras entre R$100,00 e R$200,00</a:t>
            </a:r>
            <a:endParaRPr sz="2400" b="1"/>
          </a:p>
          <a:p>
            <a:pPr marL="0" lvl="0" indent="0" algn="l" rtl="0">
              <a:spcBef>
                <a:spcPts val="600"/>
              </a:spcBef>
              <a:spcAft>
                <a:spcPts val="0"/>
              </a:spcAft>
              <a:buNone/>
            </a:pPr>
            <a:r>
              <a:rPr lang="en" sz="2400"/>
              <a:t>Dado que meu carrinho de compras totalize R$ 100,00</a:t>
            </a:r>
            <a:endParaRPr sz="2400"/>
          </a:p>
          <a:p>
            <a:pPr marL="0" lvl="0" indent="0" algn="l" rtl="0">
              <a:spcBef>
                <a:spcPts val="600"/>
              </a:spcBef>
              <a:spcAft>
                <a:spcPts val="0"/>
              </a:spcAft>
              <a:buNone/>
            </a:pPr>
            <a:r>
              <a:rPr lang="en" sz="2400"/>
              <a:t>Quando finalizo a compra </a:t>
            </a:r>
            <a:endParaRPr sz="2400"/>
          </a:p>
          <a:p>
            <a:pPr marL="0" lvl="0" indent="0" algn="l" rtl="0">
              <a:spcBef>
                <a:spcPts val="600"/>
              </a:spcBef>
              <a:spcAft>
                <a:spcPts val="0"/>
              </a:spcAft>
              <a:buNone/>
            </a:pPr>
            <a:r>
              <a:rPr lang="en" sz="2400"/>
              <a:t>Então a compra é efetuada com o desconto</a:t>
            </a:r>
            <a:endParaRPr sz="2400"/>
          </a:p>
        </p:txBody>
      </p:sp>
      <p:sp>
        <p:nvSpPr>
          <p:cNvPr id="551" name="Google Shape;551;p70"/>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552" name="Google Shape;552;p70"/>
          <p:cNvPicPr preferRelativeResize="0"/>
          <p:nvPr/>
        </p:nvPicPr>
        <p:blipFill>
          <a:blip r:embed="rId3">
            <a:alphaModFix/>
          </a:blip>
          <a:stretch>
            <a:fillRect/>
          </a:stretch>
        </p:blipFill>
        <p:spPr>
          <a:xfrm>
            <a:off x="7949675" y="3914250"/>
            <a:ext cx="1194325" cy="11943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1"/>
          <p:cNvSpPr txBox="1">
            <a:spLocks noGrp="1"/>
          </p:cNvSpPr>
          <p:nvPr>
            <p:ph type="body" idx="4294967295"/>
          </p:nvPr>
        </p:nvSpPr>
        <p:spPr>
          <a:xfrm>
            <a:off x="457200" y="1509625"/>
            <a:ext cx="8229600" cy="3416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t>Cenário: Desconto de 10% para compras entre R$100,00 e R$200,00</a:t>
            </a:r>
            <a:endParaRPr sz="2400"/>
          </a:p>
          <a:p>
            <a:pPr marL="0" lvl="0" indent="0" algn="l" rtl="0">
              <a:spcBef>
                <a:spcPts val="600"/>
              </a:spcBef>
              <a:spcAft>
                <a:spcPts val="0"/>
              </a:spcAft>
              <a:buNone/>
            </a:pPr>
            <a:r>
              <a:rPr lang="en" sz="2400"/>
              <a:t>Dado que eu tenha 5 cadernos de R$ 20,00 no meu carrinho de compras</a:t>
            </a:r>
            <a:endParaRPr sz="2400"/>
          </a:p>
          <a:p>
            <a:pPr marL="0" lvl="0" indent="0" algn="l" rtl="0">
              <a:spcBef>
                <a:spcPts val="600"/>
              </a:spcBef>
              <a:spcAft>
                <a:spcPts val="0"/>
              </a:spcAft>
              <a:buNone/>
            </a:pPr>
            <a:r>
              <a:rPr lang="en" sz="2400"/>
              <a:t>Quando finalizo a compra </a:t>
            </a:r>
            <a:endParaRPr sz="2400"/>
          </a:p>
          <a:p>
            <a:pPr marL="0" lvl="0" indent="0" algn="l" rtl="0">
              <a:spcBef>
                <a:spcPts val="600"/>
              </a:spcBef>
              <a:spcAft>
                <a:spcPts val="0"/>
              </a:spcAft>
              <a:buNone/>
            </a:pPr>
            <a:r>
              <a:rPr lang="en" sz="2400"/>
              <a:t>Então a compra é efetuada com 10% de desconto totalizando R$90,00</a:t>
            </a:r>
            <a:endParaRPr sz="2400"/>
          </a:p>
        </p:txBody>
      </p:sp>
      <p:sp>
        <p:nvSpPr>
          <p:cNvPr id="558" name="Google Shape;558;p71"/>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559" name="Google Shape;559;p71"/>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560" name="Google Shape;560;p71"/>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 assim...</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72"/>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mais um exemplo...</a:t>
            </a:r>
            <a:endParaRPr/>
          </a:p>
        </p:txBody>
      </p:sp>
      <p:sp>
        <p:nvSpPr>
          <p:cNvPr id="566" name="Google Shape;566;p72"/>
          <p:cNvSpPr txBox="1">
            <a:spLocks noGrp="1"/>
          </p:cNvSpPr>
          <p:nvPr>
            <p:ph type="body" idx="1"/>
          </p:nvPr>
        </p:nvSpPr>
        <p:spPr>
          <a:xfrm>
            <a:off x="457200" y="1460499"/>
            <a:ext cx="8229600" cy="3465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História</a:t>
            </a:r>
            <a:r>
              <a:rPr lang="en"/>
              <a:t>: Fazer retirada de uma conta</a:t>
            </a:r>
            <a:endParaRPr/>
          </a:p>
          <a:p>
            <a:pPr marL="0" lvl="0" indent="457200" algn="l" rtl="0">
              <a:spcBef>
                <a:spcPts val="600"/>
              </a:spcBef>
              <a:spcAft>
                <a:spcPts val="0"/>
              </a:spcAft>
              <a:buNone/>
            </a:pPr>
            <a:r>
              <a:rPr lang="en" b="1"/>
              <a:t>Para </a:t>
            </a:r>
            <a:r>
              <a:rPr lang="en"/>
              <a:t>ter dinheiro em mãos</a:t>
            </a:r>
            <a:endParaRPr/>
          </a:p>
          <a:p>
            <a:pPr marL="0" lvl="0" indent="457200" algn="l" rtl="0">
              <a:spcBef>
                <a:spcPts val="600"/>
              </a:spcBef>
              <a:spcAft>
                <a:spcPts val="0"/>
              </a:spcAft>
              <a:buNone/>
            </a:pPr>
            <a:r>
              <a:rPr lang="en" b="1"/>
              <a:t>Como </a:t>
            </a:r>
            <a:r>
              <a:rPr lang="en"/>
              <a:t>cliente do banco</a:t>
            </a:r>
            <a:endParaRPr/>
          </a:p>
          <a:p>
            <a:pPr marL="457200" lvl="0" indent="0" algn="l" rtl="0">
              <a:spcBef>
                <a:spcPts val="600"/>
              </a:spcBef>
              <a:spcAft>
                <a:spcPts val="0"/>
              </a:spcAft>
              <a:buNone/>
            </a:pPr>
            <a:r>
              <a:rPr lang="en" b="1"/>
              <a:t>Quero </a:t>
            </a:r>
            <a:r>
              <a:rPr lang="en"/>
              <a:t>fazer um saque da minha conta</a:t>
            </a:r>
            <a:endParaRPr/>
          </a:p>
        </p:txBody>
      </p:sp>
      <p:sp>
        <p:nvSpPr>
          <p:cNvPr id="567" name="Google Shape;567;p72"/>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568" name="Google Shape;568;p72"/>
          <p:cNvPicPr preferRelativeResize="0"/>
          <p:nvPr/>
        </p:nvPicPr>
        <p:blipFill>
          <a:blip r:embed="rId3">
            <a:alphaModFix/>
          </a:blip>
          <a:stretch>
            <a:fillRect/>
          </a:stretch>
        </p:blipFill>
        <p:spPr>
          <a:xfrm>
            <a:off x="7949675" y="3914250"/>
            <a:ext cx="1194325" cy="1194325"/>
          </a:xfrm>
          <a:prstGeom prst="rect">
            <a:avLst/>
          </a:prstGeom>
          <a:noFill/>
          <a:ln>
            <a:noFill/>
          </a:ln>
        </p:spPr>
      </p:pic>
      <p:pic>
        <p:nvPicPr>
          <p:cNvPr id="569" name="Google Shape;569;p72" descr="hwcuc.jpg"/>
          <p:cNvPicPr preferRelativeResize="0"/>
          <p:nvPr/>
        </p:nvPicPr>
        <p:blipFill>
          <a:blip r:embed="rId4">
            <a:alphaModFix/>
          </a:blip>
          <a:stretch>
            <a:fillRect/>
          </a:stretch>
        </p:blipFill>
        <p:spPr>
          <a:xfrm>
            <a:off x="7139650" y="0"/>
            <a:ext cx="2015224" cy="24182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73"/>
          <p:cNvSpPr txBox="1">
            <a:spLocks noGrp="1"/>
          </p:cNvSpPr>
          <p:nvPr>
            <p:ph type="body" idx="4294967295"/>
          </p:nvPr>
        </p:nvSpPr>
        <p:spPr>
          <a:xfrm>
            <a:off x="457200" y="237225"/>
            <a:ext cx="8229600" cy="468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t>Cenário: Fazer uma retirada de uma conta com fundos</a:t>
            </a:r>
            <a:endParaRPr sz="2400" b="1"/>
          </a:p>
          <a:p>
            <a:pPr marL="0" lvl="0" indent="0" algn="l" rtl="0">
              <a:spcBef>
                <a:spcPts val="600"/>
              </a:spcBef>
              <a:spcAft>
                <a:spcPts val="0"/>
              </a:spcAft>
              <a:buNone/>
            </a:pPr>
            <a:r>
              <a:rPr lang="en" sz="2400"/>
              <a:t>Dado que minha conta esteja ativa</a:t>
            </a:r>
            <a:endParaRPr sz="2400"/>
          </a:p>
          <a:p>
            <a:pPr marL="0" lvl="0" indent="0" algn="l" rtl="0">
              <a:spcBef>
                <a:spcPts val="600"/>
              </a:spcBef>
              <a:spcAft>
                <a:spcPts val="0"/>
              </a:spcAft>
              <a:buNone/>
            </a:pPr>
            <a:r>
              <a:rPr lang="en" sz="2400"/>
              <a:t>E que possua R$100,00 de saldo</a:t>
            </a:r>
            <a:endParaRPr sz="2400"/>
          </a:p>
          <a:p>
            <a:pPr marL="0" lvl="0" indent="0" algn="l" rtl="0">
              <a:spcBef>
                <a:spcPts val="600"/>
              </a:spcBef>
              <a:spcAft>
                <a:spcPts val="0"/>
              </a:spcAft>
              <a:buNone/>
            </a:pPr>
            <a:r>
              <a:rPr lang="en" sz="2400"/>
              <a:t>E que inseri meu cartão no ATM</a:t>
            </a:r>
            <a:endParaRPr sz="2400"/>
          </a:p>
          <a:p>
            <a:pPr marL="0" lvl="0" indent="0" algn="l" rtl="0">
              <a:spcBef>
                <a:spcPts val="600"/>
              </a:spcBef>
              <a:spcAft>
                <a:spcPts val="0"/>
              </a:spcAft>
              <a:buNone/>
            </a:pPr>
            <a:r>
              <a:rPr lang="en" sz="2400"/>
              <a:t>E informei minha senha</a:t>
            </a:r>
            <a:endParaRPr sz="2400"/>
          </a:p>
          <a:p>
            <a:pPr marL="0" lvl="0" indent="0" algn="l" rtl="0">
              <a:spcBef>
                <a:spcPts val="600"/>
              </a:spcBef>
              <a:spcAft>
                <a:spcPts val="0"/>
              </a:spcAft>
              <a:buNone/>
            </a:pPr>
            <a:r>
              <a:rPr lang="en" sz="2400"/>
              <a:t>E pressiono “ok”</a:t>
            </a:r>
            <a:endParaRPr sz="2400"/>
          </a:p>
          <a:p>
            <a:pPr marL="0" lvl="0" indent="0" algn="l" rtl="0">
              <a:spcBef>
                <a:spcPts val="600"/>
              </a:spcBef>
              <a:spcAft>
                <a:spcPts val="0"/>
              </a:spcAft>
              <a:buNone/>
            </a:pPr>
            <a:r>
              <a:rPr lang="en" sz="2400"/>
              <a:t>Quando faço uma retirada de R$50,00</a:t>
            </a:r>
            <a:endParaRPr sz="2400"/>
          </a:p>
          <a:p>
            <a:pPr marL="0" lvl="0" indent="0" algn="l" rtl="0">
              <a:spcBef>
                <a:spcPts val="600"/>
              </a:spcBef>
              <a:spcAft>
                <a:spcPts val="0"/>
              </a:spcAft>
              <a:buNone/>
            </a:pPr>
            <a:r>
              <a:rPr lang="en" sz="2400"/>
              <a:t>Então devo receber R$50,00</a:t>
            </a:r>
            <a:endParaRPr sz="2400"/>
          </a:p>
          <a:p>
            <a:pPr marL="0" lvl="0" indent="0" algn="l" rtl="0">
              <a:spcBef>
                <a:spcPts val="600"/>
              </a:spcBef>
              <a:spcAft>
                <a:spcPts val="0"/>
              </a:spcAft>
              <a:buNone/>
            </a:pPr>
            <a:r>
              <a:rPr lang="en" sz="2400"/>
              <a:t>E o meu novo saldo deve ser R$50,00</a:t>
            </a:r>
            <a:endParaRPr sz="2400"/>
          </a:p>
        </p:txBody>
      </p:sp>
      <p:sp>
        <p:nvSpPr>
          <p:cNvPr id="575" name="Google Shape;575;p73"/>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576" name="Google Shape;576;p73"/>
          <p:cNvPicPr preferRelativeResize="0"/>
          <p:nvPr/>
        </p:nvPicPr>
        <p:blipFill>
          <a:blip r:embed="rId3">
            <a:alphaModFix/>
          </a:blip>
          <a:stretch>
            <a:fillRect/>
          </a:stretch>
        </p:blipFill>
        <p:spPr>
          <a:xfrm>
            <a:off x="7949675" y="3914250"/>
            <a:ext cx="1194325" cy="11943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4"/>
          <p:cNvSpPr txBox="1">
            <a:spLocks noGrp="1"/>
          </p:cNvSpPr>
          <p:nvPr>
            <p:ph type="body" idx="4294967295"/>
          </p:nvPr>
        </p:nvSpPr>
        <p:spPr>
          <a:xfrm>
            <a:off x="457200" y="237225"/>
            <a:ext cx="8229600" cy="468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t>Cenário: Fazer uma retirada de uma conta com fundos</a:t>
            </a:r>
            <a:endParaRPr sz="2400" b="1"/>
          </a:p>
          <a:p>
            <a:pPr marL="0" lvl="0" indent="0" algn="l" rtl="0">
              <a:spcBef>
                <a:spcPts val="600"/>
              </a:spcBef>
              <a:spcAft>
                <a:spcPts val="0"/>
              </a:spcAft>
              <a:buNone/>
            </a:pPr>
            <a:r>
              <a:rPr lang="en" sz="2400"/>
              <a:t>Dado que minha conta esteja ativa</a:t>
            </a:r>
            <a:endParaRPr sz="2400"/>
          </a:p>
          <a:p>
            <a:pPr marL="0" lvl="0" indent="0" algn="l" rtl="0">
              <a:spcBef>
                <a:spcPts val="600"/>
              </a:spcBef>
              <a:spcAft>
                <a:spcPts val="0"/>
              </a:spcAft>
              <a:buNone/>
            </a:pPr>
            <a:r>
              <a:rPr lang="en" sz="2400"/>
              <a:t>E que possua R$100,00 de saldo</a:t>
            </a:r>
            <a:endParaRPr sz="2400"/>
          </a:p>
          <a:p>
            <a:pPr marL="0" lvl="0" indent="0" algn="l" rtl="0">
              <a:spcBef>
                <a:spcPts val="600"/>
              </a:spcBef>
              <a:spcAft>
                <a:spcPts val="0"/>
              </a:spcAft>
              <a:buNone/>
            </a:pPr>
            <a:r>
              <a:rPr lang="en" sz="2400"/>
              <a:t>E que inseri meu cartão no ATM</a:t>
            </a:r>
            <a:endParaRPr sz="2400"/>
          </a:p>
          <a:p>
            <a:pPr marL="0" lvl="0" indent="0" algn="l" rtl="0">
              <a:spcBef>
                <a:spcPts val="600"/>
              </a:spcBef>
              <a:spcAft>
                <a:spcPts val="0"/>
              </a:spcAft>
              <a:buNone/>
            </a:pPr>
            <a:r>
              <a:rPr lang="en" sz="2400"/>
              <a:t>E informei minha senha</a:t>
            </a:r>
            <a:endParaRPr sz="2400"/>
          </a:p>
          <a:p>
            <a:pPr marL="0" lvl="0" indent="0" algn="l" rtl="0">
              <a:spcBef>
                <a:spcPts val="600"/>
              </a:spcBef>
              <a:spcAft>
                <a:spcPts val="0"/>
              </a:spcAft>
              <a:buNone/>
            </a:pPr>
            <a:r>
              <a:rPr lang="en" sz="2400"/>
              <a:t>E pressiono “ok”</a:t>
            </a:r>
            <a:endParaRPr sz="2400"/>
          </a:p>
          <a:p>
            <a:pPr marL="0" lvl="0" indent="0" algn="l" rtl="0">
              <a:spcBef>
                <a:spcPts val="600"/>
              </a:spcBef>
              <a:spcAft>
                <a:spcPts val="0"/>
              </a:spcAft>
              <a:buNone/>
            </a:pPr>
            <a:r>
              <a:rPr lang="en" sz="2400"/>
              <a:t>Quando faço uma retirada de R$50,00</a:t>
            </a:r>
            <a:endParaRPr sz="2400"/>
          </a:p>
          <a:p>
            <a:pPr marL="0" lvl="0" indent="0" algn="l" rtl="0">
              <a:spcBef>
                <a:spcPts val="600"/>
              </a:spcBef>
              <a:spcAft>
                <a:spcPts val="0"/>
              </a:spcAft>
              <a:buNone/>
            </a:pPr>
            <a:r>
              <a:rPr lang="en" sz="2400"/>
              <a:t>Então devo receber R$50,00</a:t>
            </a:r>
            <a:endParaRPr sz="2400"/>
          </a:p>
          <a:p>
            <a:pPr marL="0" lvl="0" indent="0" algn="l" rtl="0">
              <a:spcBef>
                <a:spcPts val="600"/>
              </a:spcBef>
              <a:spcAft>
                <a:spcPts val="0"/>
              </a:spcAft>
              <a:buNone/>
            </a:pPr>
            <a:r>
              <a:rPr lang="en" sz="2400"/>
              <a:t>E o meu novo saldo deve ser R$50,00</a:t>
            </a:r>
            <a:endParaRPr sz="2400"/>
          </a:p>
        </p:txBody>
      </p:sp>
      <p:sp>
        <p:nvSpPr>
          <p:cNvPr id="582" name="Google Shape;582;p74"/>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583" name="Google Shape;583;p74"/>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584" name="Google Shape;584;p74"/>
          <p:cNvSpPr/>
          <p:nvPr/>
        </p:nvSpPr>
        <p:spPr>
          <a:xfrm>
            <a:off x="614625" y="485225"/>
            <a:ext cx="5025000" cy="4173000"/>
          </a:xfrm>
          <a:prstGeom prst="mathMultiply">
            <a:avLst>
              <a:gd name="adj1" fmla="val 9044"/>
            </a:avLst>
          </a:prstGeom>
          <a:solidFill>
            <a:srgbClr val="FF00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5"/>
          <p:cNvSpPr txBox="1">
            <a:spLocks noGrp="1"/>
          </p:cNvSpPr>
          <p:nvPr>
            <p:ph type="body" idx="4294967295"/>
          </p:nvPr>
        </p:nvSpPr>
        <p:spPr>
          <a:xfrm>
            <a:off x="457200" y="1662550"/>
            <a:ext cx="8229600" cy="3263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t>Cenário: Efetuar login com uma conta ativa</a:t>
            </a:r>
            <a:endParaRPr sz="2400" b="1"/>
          </a:p>
          <a:p>
            <a:pPr marL="0" lvl="0" indent="0" algn="l" rtl="0">
              <a:spcBef>
                <a:spcPts val="600"/>
              </a:spcBef>
              <a:spcAft>
                <a:spcPts val="0"/>
              </a:spcAft>
              <a:buNone/>
            </a:pPr>
            <a:r>
              <a:rPr lang="en" sz="2200"/>
              <a:t>Dado que minha conta esteja ativa</a:t>
            </a:r>
            <a:endParaRPr sz="2200"/>
          </a:p>
          <a:p>
            <a:pPr marL="0" lvl="0" indent="0" algn="l" rtl="0">
              <a:spcBef>
                <a:spcPts val="600"/>
              </a:spcBef>
              <a:spcAft>
                <a:spcPts val="0"/>
              </a:spcAft>
              <a:buNone/>
            </a:pPr>
            <a:r>
              <a:rPr lang="en" sz="2200"/>
              <a:t>E que inseri meu cartão no caixa eletrônico</a:t>
            </a:r>
            <a:endParaRPr sz="2200"/>
          </a:p>
          <a:p>
            <a:pPr marL="0" lvl="0" indent="0" algn="l" rtl="0">
              <a:spcBef>
                <a:spcPts val="600"/>
              </a:spcBef>
              <a:spcAft>
                <a:spcPts val="0"/>
              </a:spcAft>
              <a:buNone/>
            </a:pPr>
            <a:r>
              <a:rPr lang="en" sz="2200"/>
              <a:t>Quando efetuo o login com minha senha</a:t>
            </a:r>
            <a:endParaRPr sz="2200"/>
          </a:p>
          <a:p>
            <a:pPr marL="0" lvl="0" indent="0" algn="l" rtl="0">
              <a:spcBef>
                <a:spcPts val="600"/>
              </a:spcBef>
              <a:spcAft>
                <a:spcPts val="0"/>
              </a:spcAft>
              <a:buNone/>
            </a:pPr>
            <a:r>
              <a:rPr lang="en" sz="2200"/>
              <a:t>Então visualizo os dados da minha conta</a:t>
            </a:r>
            <a:endParaRPr sz="2200"/>
          </a:p>
          <a:p>
            <a:pPr marL="0" lvl="0" indent="0" algn="l" rtl="0">
              <a:spcBef>
                <a:spcPts val="600"/>
              </a:spcBef>
              <a:spcAft>
                <a:spcPts val="0"/>
              </a:spcAft>
              <a:buNone/>
            </a:pPr>
            <a:endParaRPr sz="2200"/>
          </a:p>
          <a:p>
            <a:pPr marL="0" lvl="0" indent="0" algn="l" rtl="0">
              <a:spcBef>
                <a:spcPts val="600"/>
              </a:spcBef>
              <a:spcAft>
                <a:spcPts val="0"/>
              </a:spcAft>
              <a:buClr>
                <a:schemeClr val="dk1"/>
              </a:buClr>
              <a:buSzPts val="1100"/>
              <a:buFont typeface="Arial"/>
              <a:buNone/>
            </a:pPr>
            <a:endParaRPr sz="2400"/>
          </a:p>
        </p:txBody>
      </p:sp>
      <p:pic>
        <p:nvPicPr>
          <p:cNvPr id="590" name="Google Shape;590;p75"/>
          <p:cNvPicPr preferRelativeResize="0"/>
          <p:nvPr/>
        </p:nvPicPr>
        <p:blipFill>
          <a:blip r:embed="rId3">
            <a:alphaModFix/>
          </a:blip>
          <a:stretch>
            <a:fillRect/>
          </a:stretch>
        </p:blipFill>
        <p:spPr>
          <a:xfrm>
            <a:off x="7949675" y="3914250"/>
            <a:ext cx="1194325" cy="1194325"/>
          </a:xfrm>
          <a:prstGeom prst="rect">
            <a:avLst/>
          </a:prstGeom>
          <a:noFill/>
          <a:ln>
            <a:noFill/>
          </a:ln>
        </p:spPr>
      </p:pic>
      <p:pic>
        <p:nvPicPr>
          <p:cNvPr id="591" name="Google Shape;591;p75" descr="Certo.png"/>
          <p:cNvPicPr preferRelativeResize="0"/>
          <p:nvPr/>
        </p:nvPicPr>
        <p:blipFill>
          <a:blip r:embed="rId4">
            <a:alphaModFix/>
          </a:blip>
          <a:stretch>
            <a:fillRect/>
          </a:stretch>
        </p:blipFill>
        <p:spPr>
          <a:xfrm>
            <a:off x="6570450" y="9725"/>
            <a:ext cx="1905000" cy="19050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pic>
        <p:nvPicPr>
          <p:cNvPr id="596" name="Google Shape;596;p76" descr="Certo.png"/>
          <p:cNvPicPr preferRelativeResize="0"/>
          <p:nvPr/>
        </p:nvPicPr>
        <p:blipFill>
          <a:blip r:embed="rId3">
            <a:alphaModFix/>
          </a:blip>
          <a:stretch>
            <a:fillRect/>
          </a:stretch>
        </p:blipFill>
        <p:spPr>
          <a:xfrm>
            <a:off x="6570450" y="9725"/>
            <a:ext cx="1905000" cy="1905000"/>
          </a:xfrm>
          <a:prstGeom prst="rect">
            <a:avLst/>
          </a:prstGeom>
          <a:noFill/>
          <a:ln>
            <a:noFill/>
          </a:ln>
        </p:spPr>
      </p:pic>
      <p:sp>
        <p:nvSpPr>
          <p:cNvPr id="597" name="Google Shape;597;p76"/>
          <p:cNvSpPr txBox="1">
            <a:spLocks noGrp="1"/>
          </p:cNvSpPr>
          <p:nvPr>
            <p:ph type="body" idx="4294967295"/>
          </p:nvPr>
        </p:nvSpPr>
        <p:spPr>
          <a:xfrm>
            <a:off x="457200" y="1306275"/>
            <a:ext cx="8229600" cy="3619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2200"/>
          </a:p>
          <a:p>
            <a:pPr marL="0" lvl="0" indent="0" algn="l" rtl="0">
              <a:spcBef>
                <a:spcPts val="600"/>
              </a:spcBef>
              <a:spcAft>
                <a:spcPts val="0"/>
              </a:spcAft>
              <a:buNone/>
            </a:pPr>
            <a:r>
              <a:rPr lang="en" sz="2400" b="1"/>
              <a:t>Cenário: Fazer uma retirada de uma conta com fundos</a:t>
            </a:r>
            <a:endParaRPr sz="2400" b="1"/>
          </a:p>
          <a:p>
            <a:pPr marL="0" lvl="0" indent="0" algn="l" rtl="0">
              <a:spcBef>
                <a:spcPts val="600"/>
              </a:spcBef>
              <a:spcAft>
                <a:spcPts val="0"/>
              </a:spcAft>
              <a:buNone/>
            </a:pPr>
            <a:r>
              <a:rPr lang="en" sz="2200"/>
              <a:t>Dado que esteja logado na minha conta</a:t>
            </a:r>
            <a:endParaRPr sz="2200"/>
          </a:p>
          <a:p>
            <a:pPr marL="0" lvl="0" indent="0" algn="l" rtl="0">
              <a:spcBef>
                <a:spcPts val="600"/>
              </a:spcBef>
              <a:spcAft>
                <a:spcPts val="0"/>
              </a:spcAft>
              <a:buNone/>
            </a:pPr>
            <a:r>
              <a:rPr lang="en" sz="2200"/>
              <a:t>E que possua R$100,00 de saldo</a:t>
            </a:r>
            <a:endParaRPr sz="2200"/>
          </a:p>
          <a:p>
            <a:pPr marL="0" lvl="0" indent="0" algn="l" rtl="0">
              <a:spcBef>
                <a:spcPts val="600"/>
              </a:spcBef>
              <a:spcAft>
                <a:spcPts val="0"/>
              </a:spcAft>
              <a:buNone/>
            </a:pPr>
            <a:r>
              <a:rPr lang="en" sz="2200"/>
              <a:t>Quando faço uma retirada de R$50,00</a:t>
            </a:r>
            <a:endParaRPr sz="2200"/>
          </a:p>
          <a:p>
            <a:pPr marL="0" lvl="0" indent="0" algn="l" rtl="0">
              <a:spcBef>
                <a:spcPts val="600"/>
              </a:spcBef>
              <a:spcAft>
                <a:spcPts val="0"/>
              </a:spcAft>
              <a:buNone/>
            </a:pPr>
            <a:r>
              <a:rPr lang="en" sz="2200"/>
              <a:t>Então devo receber R$50,00</a:t>
            </a:r>
            <a:endParaRPr sz="2200"/>
          </a:p>
          <a:p>
            <a:pPr marL="0" lvl="0" indent="0" algn="l" rtl="0">
              <a:spcBef>
                <a:spcPts val="600"/>
              </a:spcBef>
              <a:spcAft>
                <a:spcPts val="0"/>
              </a:spcAft>
              <a:buNone/>
            </a:pPr>
            <a:r>
              <a:rPr lang="en" sz="2200"/>
              <a:t>E o meu novo saldo deve ser R$50,00</a:t>
            </a:r>
            <a:endParaRPr sz="2200"/>
          </a:p>
          <a:p>
            <a:pPr marL="0" lvl="0" indent="0" algn="l" rtl="0">
              <a:spcBef>
                <a:spcPts val="600"/>
              </a:spcBef>
              <a:spcAft>
                <a:spcPts val="0"/>
              </a:spcAft>
              <a:buClr>
                <a:schemeClr val="dk1"/>
              </a:buClr>
              <a:buSzPts val="1100"/>
              <a:buFont typeface="Arial"/>
              <a:buNone/>
            </a:pPr>
            <a:endParaRPr sz="2400"/>
          </a:p>
        </p:txBody>
      </p:sp>
      <p:pic>
        <p:nvPicPr>
          <p:cNvPr id="598" name="Google Shape;598;p76"/>
          <p:cNvPicPr preferRelativeResize="0"/>
          <p:nvPr/>
        </p:nvPicPr>
        <p:blipFill>
          <a:blip r:embed="rId4">
            <a:alphaModFix/>
          </a:blip>
          <a:stretch>
            <a:fillRect/>
          </a:stretch>
        </p:blipFill>
        <p:spPr>
          <a:xfrm>
            <a:off x="7949675" y="3914250"/>
            <a:ext cx="1194325" cy="1194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Apresentação</a:t>
            </a:r>
            <a:endParaRPr sz="1400" b="0" i="1"/>
          </a:p>
        </p:txBody>
      </p:sp>
      <p:sp>
        <p:nvSpPr>
          <p:cNvPr id="83" name="Google Shape;83;p15"/>
          <p:cNvSpPr txBox="1">
            <a:spLocks noGrp="1"/>
          </p:cNvSpPr>
          <p:nvPr>
            <p:ph type="body" idx="1"/>
          </p:nvPr>
        </p:nvSpPr>
        <p:spPr>
          <a:xfrm>
            <a:off x="383900" y="1347475"/>
            <a:ext cx="8229600" cy="2962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solidFill>
                  <a:srgbClr val="000000"/>
                </a:solidFill>
              </a:rPr>
              <a:t>Nesse minicurso você irá aprender a escrever casos de teste no formato BDD (desenvolvimento orientado a comportamento), entender seu fluxo de construção e como o BDD pode ajudar na prevenção de defeitos!</a:t>
            </a:r>
            <a:endParaRPr>
              <a:solidFill>
                <a:srgbClr val="000000"/>
              </a:solidFill>
            </a:endParaRPr>
          </a:p>
        </p:txBody>
      </p:sp>
      <p:sp>
        <p:nvSpPr>
          <p:cNvPr id="84" name="Google Shape;84;p15"/>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85" name="Google Shape;85;p15"/>
          <p:cNvPicPr preferRelativeResize="0"/>
          <p:nvPr/>
        </p:nvPicPr>
        <p:blipFill>
          <a:blip r:embed="rId3">
            <a:alphaModFix/>
          </a:blip>
          <a:stretch>
            <a:fillRect/>
          </a:stretch>
        </p:blipFill>
        <p:spPr>
          <a:xfrm>
            <a:off x="7949675" y="3914250"/>
            <a:ext cx="1194325" cy="11943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7"/>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outro exemplo...</a:t>
            </a:r>
            <a:endParaRPr/>
          </a:p>
        </p:txBody>
      </p:sp>
      <p:sp>
        <p:nvSpPr>
          <p:cNvPr id="604" name="Google Shape;604;p77"/>
          <p:cNvSpPr txBox="1">
            <a:spLocks noGrp="1"/>
          </p:cNvSpPr>
          <p:nvPr>
            <p:ph type="body" idx="1"/>
          </p:nvPr>
        </p:nvSpPr>
        <p:spPr>
          <a:xfrm>
            <a:off x="457200" y="1460499"/>
            <a:ext cx="8229600" cy="3465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História</a:t>
            </a:r>
            <a:r>
              <a:rPr lang="en"/>
              <a:t>: Cadastrar e-mail</a:t>
            </a:r>
            <a:endParaRPr/>
          </a:p>
          <a:p>
            <a:pPr marL="0" lvl="0" indent="457200" algn="l" rtl="0">
              <a:spcBef>
                <a:spcPts val="600"/>
              </a:spcBef>
              <a:spcAft>
                <a:spcPts val="0"/>
              </a:spcAft>
              <a:buNone/>
            </a:pPr>
            <a:r>
              <a:rPr lang="en" b="1"/>
              <a:t>Para </a:t>
            </a:r>
            <a:r>
              <a:rPr lang="en"/>
              <a:t>ter acesso ao sistema</a:t>
            </a:r>
            <a:endParaRPr/>
          </a:p>
          <a:p>
            <a:pPr marL="0" lvl="0" indent="457200" algn="l" rtl="0">
              <a:spcBef>
                <a:spcPts val="600"/>
              </a:spcBef>
              <a:spcAft>
                <a:spcPts val="0"/>
              </a:spcAft>
              <a:buNone/>
            </a:pPr>
            <a:r>
              <a:rPr lang="en" b="1"/>
              <a:t>Como </a:t>
            </a:r>
            <a:r>
              <a:rPr lang="en"/>
              <a:t>usuário</a:t>
            </a:r>
            <a:endParaRPr/>
          </a:p>
          <a:p>
            <a:pPr marL="457200" lvl="0" indent="0" algn="l" rtl="0">
              <a:spcBef>
                <a:spcPts val="600"/>
              </a:spcBef>
              <a:spcAft>
                <a:spcPts val="0"/>
              </a:spcAft>
              <a:buNone/>
            </a:pPr>
            <a:r>
              <a:rPr lang="en" b="1"/>
              <a:t>Quero </a:t>
            </a:r>
            <a:r>
              <a:rPr lang="en"/>
              <a:t>cadastrar meu e-mail</a:t>
            </a:r>
            <a:endParaRPr/>
          </a:p>
        </p:txBody>
      </p:sp>
      <p:sp>
        <p:nvSpPr>
          <p:cNvPr id="605" name="Google Shape;605;p77"/>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606" name="Google Shape;606;p77"/>
          <p:cNvPicPr preferRelativeResize="0"/>
          <p:nvPr/>
        </p:nvPicPr>
        <p:blipFill>
          <a:blip r:embed="rId3">
            <a:alphaModFix/>
          </a:blip>
          <a:stretch>
            <a:fillRect/>
          </a:stretch>
        </p:blipFill>
        <p:spPr>
          <a:xfrm>
            <a:off x="7949675" y="3914250"/>
            <a:ext cx="1194325" cy="1194325"/>
          </a:xfrm>
          <a:prstGeom prst="rect">
            <a:avLst/>
          </a:prstGeom>
          <a:noFill/>
          <a:ln>
            <a:noFill/>
          </a:ln>
        </p:spPr>
      </p:pic>
      <p:pic>
        <p:nvPicPr>
          <p:cNvPr id="607" name="Google Shape;607;p77" descr="hwcuc.jpg"/>
          <p:cNvPicPr preferRelativeResize="0"/>
          <p:nvPr/>
        </p:nvPicPr>
        <p:blipFill>
          <a:blip r:embed="rId4">
            <a:alphaModFix/>
          </a:blip>
          <a:stretch>
            <a:fillRect/>
          </a:stretch>
        </p:blipFill>
        <p:spPr>
          <a:xfrm>
            <a:off x="7139650" y="0"/>
            <a:ext cx="2015224" cy="24182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8"/>
          <p:cNvSpPr txBox="1">
            <a:spLocks noGrp="1"/>
          </p:cNvSpPr>
          <p:nvPr>
            <p:ph type="body" idx="4294967295"/>
          </p:nvPr>
        </p:nvSpPr>
        <p:spPr>
          <a:xfrm>
            <a:off x="457200" y="237225"/>
            <a:ext cx="8229600" cy="468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dirty="0"/>
              <a:t>Cenário: Cadastrar e-mail com sucesso</a:t>
            </a:r>
            <a:endParaRPr sz="2400" b="1" dirty="0"/>
          </a:p>
          <a:p>
            <a:pPr marL="0" lvl="0" indent="0" algn="l" rtl="0">
              <a:spcBef>
                <a:spcPts val="600"/>
              </a:spcBef>
              <a:spcAft>
                <a:spcPts val="0"/>
              </a:spcAft>
              <a:buNone/>
            </a:pPr>
            <a:r>
              <a:rPr lang="en" sz="2400" dirty="0"/>
              <a:t>Dado que eu escolha me cadastrar</a:t>
            </a:r>
            <a:endParaRPr sz="2400" dirty="0"/>
          </a:p>
          <a:p>
            <a:pPr marL="0" lvl="0" indent="0" algn="l" rtl="0">
              <a:spcBef>
                <a:spcPts val="600"/>
              </a:spcBef>
              <a:spcAft>
                <a:spcPts val="0"/>
              </a:spcAft>
              <a:buNone/>
            </a:pPr>
            <a:r>
              <a:rPr lang="en" sz="2400" dirty="0"/>
              <a:t>Quando eu entro com dados válidos</a:t>
            </a:r>
            <a:endParaRPr sz="2400" dirty="0"/>
          </a:p>
          <a:p>
            <a:pPr marL="0" lvl="0" indent="0" algn="l" rtl="0">
              <a:spcBef>
                <a:spcPts val="600"/>
              </a:spcBef>
              <a:spcAft>
                <a:spcPts val="0"/>
              </a:spcAft>
              <a:buNone/>
            </a:pPr>
            <a:r>
              <a:rPr lang="en" sz="2400" dirty="0"/>
              <a:t>Então eu recebo um e-mail de confirmação</a:t>
            </a:r>
            <a:endParaRPr sz="2400" dirty="0"/>
          </a:p>
          <a:p>
            <a:pPr marL="0" lvl="0" indent="0" algn="l" rtl="0">
              <a:spcBef>
                <a:spcPts val="600"/>
              </a:spcBef>
              <a:spcAft>
                <a:spcPts val="0"/>
              </a:spcAft>
              <a:buNone/>
            </a:pPr>
            <a:r>
              <a:rPr lang="en" sz="2400" dirty="0"/>
              <a:t>E eu posso ver uma mensagem personalizada de Boas Vindas</a:t>
            </a:r>
            <a:endParaRPr sz="2400" dirty="0"/>
          </a:p>
          <a:p>
            <a:pPr marL="0" lvl="0" indent="0" algn="l" rtl="0">
              <a:spcBef>
                <a:spcPts val="600"/>
              </a:spcBef>
              <a:spcAft>
                <a:spcPts val="0"/>
              </a:spcAft>
              <a:buNone/>
            </a:pPr>
            <a:endParaRPr sz="2400" dirty="0"/>
          </a:p>
        </p:txBody>
      </p:sp>
      <p:sp>
        <p:nvSpPr>
          <p:cNvPr id="613" name="Google Shape;613;p78"/>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614" name="Google Shape;614;p78"/>
          <p:cNvPicPr preferRelativeResize="0"/>
          <p:nvPr/>
        </p:nvPicPr>
        <p:blipFill>
          <a:blip r:embed="rId3">
            <a:alphaModFix/>
          </a:blip>
          <a:stretch>
            <a:fillRect/>
          </a:stretch>
        </p:blipFill>
        <p:spPr>
          <a:xfrm>
            <a:off x="7949675" y="3914250"/>
            <a:ext cx="1194325" cy="11943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9"/>
          <p:cNvSpPr txBox="1">
            <a:spLocks noGrp="1"/>
          </p:cNvSpPr>
          <p:nvPr>
            <p:ph type="body" idx="4294967295"/>
          </p:nvPr>
        </p:nvSpPr>
        <p:spPr>
          <a:xfrm>
            <a:off x="457200" y="237225"/>
            <a:ext cx="8229600" cy="468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a:t>Cenário: Não cadastrar e-mail duplicado</a:t>
            </a:r>
            <a:endParaRPr sz="2400" b="1"/>
          </a:p>
          <a:p>
            <a:pPr marL="0" lvl="0" indent="0" algn="l" rtl="0">
              <a:spcBef>
                <a:spcPts val="600"/>
              </a:spcBef>
              <a:spcAft>
                <a:spcPts val="0"/>
              </a:spcAft>
              <a:buNone/>
            </a:pPr>
            <a:r>
              <a:rPr lang="en" sz="2400"/>
              <a:t>Dado que eu escolha me cadastrar</a:t>
            </a:r>
            <a:endParaRPr sz="2400"/>
          </a:p>
          <a:p>
            <a:pPr marL="0" lvl="0" indent="0" algn="l" rtl="0">
              <a:spcBef>
                <a:spcPts val="600"/>
              </a:spcBef>
              <a:spcAft>
                <a:spcPts val="0"/>
              </a:spcAft>
              <a:buNone/>
            </a:pPr>
            <a:r>
              <a:rPr lang="en" sz="2400"/>
              <a:t>Quando eu entro com um e-mail que já tenha sido registrado</a:t>
            </a:r>
            <a:endParaRPr sz="2400"/>
          </a:p>
          <a:p>
            <a:pPr marL="0" lvl="0" indent="0" algn="l" rtl="0">
              <a:spcBef>
                <a:spcPts val="600"/>
              </a:spcBef>
              <a:spcAft>
                <a:spcPts val="0"/>
              </a:spcAft>
              <a:buNone/>
            </a:pPr>
            <a:r>
              <a:rPr lang="en" sz="2400"/>
              <a:t>Então eu recebo uma mensagem dizendo que esse e-mail já está cadastrado</a:t>
            </a:r>
            <a:endParaRPr sz="2400"/>
          </a:p>
          <a:p>
            <a:pPr marL="0" lvl="0" indent="0" algn="l" rtl="0">
              <a:spcBef>
                <a:spcPts val="600"/>
              </a:spcBef>
              <a:spcAft>
                <a:spcPts val="0"/>
              </a:spcAft>
              <a:buNone/>
            </a:pPr>
            <a:r>
              <a:rPr lang="en" sz="2400"/>
              <a:t>E me é oferecida a opção de recuperar a senha</a:t>
            </a:r>
            <a:endParaRPr sz="2400"/>
          </a:p>
          <a:p>
            <a:pPr marL="0" lvl="0" indent="0" algn="l" rtl="0">
              <a:spcBef>
                <a:spcPts val="600"/>
              </a:spcBef>
              <a:spcAft>
                <a:spcPts val="0"/>
              </a:spcAft>
              <a:buNone/>
            </a:pPr>
            <a:endParaRPr sz="2400"/>
          </a:p>
        </p:txBody>
      </p:sp>
      <p:sp>
        <p:nvSpPr>
          <p:cNvPr id="620" name="Google Shape;620;p79"/>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621" name="Google Shape;621;p79"/>
          <p:cNvPicPr preferRelativeResize="0"/>
          <p:nvPr/>
        </p:nvPicPr>
        <p:blipFill>
          <a:blip r:embed="rId3">
            <a:alphaModFix/>
          </a:blip>
          <a:stretch>
            <a:fillRect/>
          </a:stretch>
        </p:blipFill>
        <p:spPr>
          <a:xfrm>
            <a:off x="7949675" y="3914250"/>
            <a:ext cx="1194325" cy="11943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84"/>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Dojo 4 ( 1h)</a:t>
            </a:r>
            <a:endParaRPr/>
          </a:p>
        </p:txBody>
      </p:sp>
      <p:sp>
        <p:nvSpPr>
          <p:cNvPr id="663" name="Google Shape;663;p84"/>
          <p:cNvSpPr txBox="1">
            <a:spLocks noGrp="1"/>
          </p:cNvSpPr>
          <p:nvPr>
            <p:ph type="body" idx="1"/>
          </p:nvPr>
        </p:nvSpPr>
        <p:spPr>
          <a:xfrm>
            <a:off x="151750" y="1347474"/>
            <a:ext cx="8229600" cy="1566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Meu segundo BDD, mas meu primeiro com Cucumber.</a:t>
            </a:r>
            <a:endParaRPr/>
          </a:p>
          <a:p>
            <a:pPr marL="0" lvl="0" indent="0" algn="l" rtl="0">
              <a:spcBef>
                <a:spcPts val="600"/>
              </a:spcBef>
              <a:spcAft>
                <a:spcPts val="0"/>
              </a:spcAft>
              <a:buNone/>
            </a:pPr>
            <a:r>
              <a:rPr lang="en"/>
              <a:t>Escolher outra história e fazer Plannig</a:t>
            </a:r>
            <a:endParaRPr/>
          </a:p>
          <a:p>
            <a:pPr marL="0" lvl="0" indent="0" algn="l" rtl="0">
              <a:spcBef>
                <a:spcPts val="600"/>
              </a:spcBef>
              <a:spcAft>
                <a:spcPts val="0"/>
              </a:spcAft>
              <a:buNone/>
            </a:pPr>
            <a:r>
              <a:rPr lang="en"/>
              <a:t>Vamos relembrar a história e seus critérios de aceite</a:t>
            </a:r>
            <a:endParaRPr/>
          </a:p>
          <a:p>
            <a:pPr marL="0" lvl="0" indent="0" algn="l" rtl="0">
              <a:spcBef>
                <a:spcPts val="600"/>
              </a:spcBef>
              <a:spcAft>
                <a:spcPts val="0"/>
              </a:spcAft>
              <a:buNone/>
            </a:pPr>
            <a:r>
              <a:rPr lang="en"/>
              <a:t> </a:t>
            </a:r>
            <a:endParaRPr/>
          </a:p>
        </p:txBody>
      </p:sp>
      <p:pic>
        <p:nvPicPr>
          <p:cNvPr id="664" name="Google Shape;664;p84"/>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665" name="Google Shape;665;p84"/>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sp>
        <p:nvSpPr>
          <p:cNvPr id="666" name="Google Shape;666;p84"/>
          <p:cNvSpPr/>
          <p:nvPr/>
        </p:nvSpPr>
        <p:spPr>
          <a:xfrm>
            <a:off x="3262025" y="3545300"/>
            <a:ext cx="1038300" cy="95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t>DEV</a:t>
            </a:r>
            <a:endParaRPr sz="1900"/>
          </a:p>
        </p:txBody>
      </p:sp>
      <p:sp>
        <p:nvSpPr>
          <p:cNvPr id="667" name="Google Shape;667;p84"/>
          <p:cNvSpPr/>
          <p:nvPr/>
        </p:nvSpPr>
        <p:spPr>
          <a:xfrm>
            <a:off x="4129050" y="3545300"/>
            <a:ext cx="1038300" cy="95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QA</a:t>
            </a:r>
            <a:endParaRPr sz="2400"/>
          </a:p>
        </p:txBody>
      </p:sp>
      <p:sp>
        <p:nvSpPr>
          <p:cNvPr id="668" name="Google Shape;668;p84"/>
          <p:cNvSpPr/>
          <p:nvPr/>
        </p:nvSpPr>
        <p:spPr>
          <a:xfrm>
            <a:off x="3579050" y="4167750"/>
            <a:ext cx="1038300" cy="95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PO</a:t>
            </a:r>
            <a:endParaRPr sz="2400"/>
          </a:p>
        </p:txBody>
      </p:sp>
      <p:pic>
        <p:nvPicPr>
          <p:cNvPr id="669" name="Google Shape;669;p84"/>
          <p:cNvPicPr preferRelativeResize="0"/>
          <p:nvPr/>
        </p:nvPicPr>
        <p:blipFill>
          <a:blip r:embed="rId4">
            <a:alphaModFix/>
          </a:blip>
          <a:stretch>
            <a:fillRect/>
          </a:stretch>
        </p:blipFill>
        <p:spPr>
          <a:xfrm flipH="1">
            <a:off x="6188424" y="3786751"/>
            <a:ext cx="2955576" cy="12807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3"/>
        <p:cNvGrpSpPr/>
        <p:nvPr/>
      </p:nvGrpSpPr>
      <p:grpSpPr>
        <a:xfrm>
          <a:off x="0" y="0"/>
          <a:ext cx="0" cy="0"/>
          <a:chOff x="0" y="0"/>
          <a:chExt cx="0" cy="0"/>
        </a:xfrm>
      </p:grpSpPr>
      <p:sp>
        <p:nvSpPr>
          <p:cNvPr id="674" name="Google Shape;674;p85"/>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Dia 4</a:t>
            </a:r>
            <a:endParaRPr sz="1400" b="0" i="1"/>
          </a:p>
        </p:txBody>
      </p:sp>
      <p:sp>
        <p:nvSpPr>
          <p:cNvPr id="675" name="Google Shape;675;p85"/>
          <p:cNvSpPr txBox="1">
            <a:spLocks noGrp="1"/>
          </p:cNvSpPr>
          <p:nvPr>
            <p:ph type="body" idx="1"/>
          </p:nvPr>
        </p:nvSpPr>
        <p:spPr>
          <a:xfrm>
            <a:off x="457200" y="1340325"/>
            <a:ext cx="8229600" cy="2962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2400">
              <a:solidFill>
                <a:schemeClr val="dk1"/>
              </a:solidFill>
            </a:endParaRPr>
          </a:p>
          <a:p>
            <a:pPr marL="0" lvl="0" indent="0" algn="l" rtl="0">
              <a:spcBef>
                <a:spcPts val="600"/>
              </a:spcBef>
              <a:spcAft>
                <a:spcPts val="0"/>
              </a:spcAft>
              <a:buNone/>
            </a:pPr>
            <a:r>
              <a:rPr lang="en" sz="2400">
                <a:solidFill>
                  <a:schemeClr val="dk1"/>
                </a:solidFill>
              </a:rPr>
              <a:t>Automatizando um cenário em BDD</a:t>
            </a:r>
            <a:endParaRPr sz="2400">
              <a:solidFill>
                <a:schemeClr val="dk1"/>
              </a:solidFill>
            </a:endParaRPr>
          </a:p>
          <a:p>
            <a:pPr marL="0" lvl="0" indent="0" algn="l" rtl="0">
              <a:spcBef>
                <a:spcPts val="600"/>
              </a:spcBef>
              <a:spcAft>
                <a:spcPts val="0"/>
              </a:spcAft>
              <a:buNone/>
            </a:pPr>
            <a:r>
              <a:rPr lang="en" sz="2400">
                <a:solidFill>
                  <a:schemeClr val="dk1"/>
                </a:solidFill>
              </a:rPr>
              <a:t>O que é teste de Aceitação?</a:t>
            </a:r>
            <a:endParaRPr sz="2400">
              <a:solidFill>
                <a:schemeClr val="dk1"/>
              </a:solidFill>
            </a:endParaRPr>
          </a:p>
          <a:p>
            <a:pPr marL="0" lvl="0" indent="0" algn="l" rtl="0">
              <a:spcBef>
                <a:spcPts val="600"/>
              </a:spcBef>
              <a:spcAft>
                <a:spcPts val="0"/>
              </a:spcAft>
              <a:buNone/>
            </a:pPr>
            <a:endParaRPr sz="2400">
              <a:solidFill>
                <a:schemeClr val="dk1"/>
              </a:solidFill>
            </a:endParaRPr>
          </a:p>
          <a:p>
            <a:pPr marL="0" lvl="0" indent="0" algn="l" rtl="0">
              <a:spcBef>
                <a:spcPts val="600"/>
              </a:spcBef>
              <a:spcAft>
                <a:spcPts val="0"/>
              </a:spcAft>
              <a:buNone/>
            </a:pPr>
            <a:endParaRPr sz="2400">
              <a:solidFill>
                <a:schemeClr val="dk1"/>
              </a:solidFill>
            </a:endParaRPr>
          </a:p>
          <a:p>
            <a:pPr marL="0" lvl="0" indent="0" algn="l" rtl="0">
              <a:spcBef>
                <a:spcPts val="600"/>
              </a:spcBef>
              <a:spcAft>
                <a:spcPts val="0"/>
              </a:spcAft>
              <a:buNone/>
            </a:pPr>
            <a:endParaRPr sz="2400">
              <a:solidFill>
                <a:srgbClr val="000000"/>
              </a:solidFill>
            </a:endParaRPr>
          </a:p>
          <a:p>
            <a:pPr marL="0" lvl="0" indent="0" algn="l" rtl="0">
              <a:spcBef>
                <a:spcPts val="600"/>
              </a:spcBef>
              <a:spcAft>
                <a:spcPts val="0"/>
              </a:spcAft>
              <a:buNone/>
            </a:pPr>
            <a:endParaRPr sz="2400">
              <a:solidFill>
                <a:srgbClr val="000000"/>
              </a:solidFill>
            </a:endParaRPr>
          </a:p>
          <a:p>
            <a:pPr marL="0" lvl="0" indent="0" algn="l" rtl="0">
              <a:spcBef>
                <a:spcPts val="600"/>
              </a:spcBef>
              <a:spcAft>
                <a:spcPts val="0"/>
              </a:spcAft>
              <a:buNone/>
            </a:pPr>
            <a:endParaRPr sz="2400">
              <a:solidFill>
                <a:srgbClr val="000000"/>
              </a:solidFill>
            </a:endParaRPr>
          </a:p>
          <a:p>
            <a:pPr marL="0" lvl="0" indent="0" algn="l" rtl="0">
              <a:spcBef>
                <a:spcPts val="600"/>
              </a:spcBef>
              <a:spcAft>
                <a:spcPts val="0"/>
              </a:spcAft>
              <a:buNone/>
            </a:pPr>
            <a:endParaRPr sz="2400">
              <a:solidFill>
                <a:srgbClr val="000000"/>
              </a:solidFill>
            </a:endParaRPr>
          </a:p>
        </p:txBody>
      </p:sp>
      <p:sp>
        <p:nvSpPr>
          <p:cNvPr id="676" name="Google Shape;676;p85"/>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677" name="Google Shape;677;p85"/>
          <p:cNvPicPr preferRelativeResize="0"/>
          <p:nvPr/>
        </p:nvPicPr>
        <p:blipFill>
          <a:blip r:embed="rId3">
            <a:alphaModFix/>
          </a:blip>
          <a:stretch>
            <a:fillRect/>
          </a:stretch>
        </p:blipFill>
        <p:spPr>
          <a:xfrm>
            <a:off x="7949675" y="3914250"/>
            <a:ext cx="1194325" cy="11943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9F3A1E-4063-4B89-9F72-74A17234EF1F}"/>
              </a:ext>
            </a:extLst>
          </p:cNvPr>
          <p:cNvSpPr>
            <a:spLocks noGrp="1"/>
          </p:cNvSpPr>
          <p:nvPr>
            <p:ph type="title"/>
          </p:nvPr>
        </p:nvSpPr>
        <p:spPr/>
        <p:txBody>
          <a:bodyPr/>
          <a:lstStyle/>
          <a:p>
            <a:r>
              <a:rPr lang="pt-BR" dirty="0"/>
              <a:t>Background</a:t>
            </a:r>
          </a:p>
        </p:txBody>
      </p:sp>
      <p:sp>
        <p:nvSpPr>
          <p:cNvPr id="3" name="Espaço Reservado para Texto 2">
            <a:extLst>
              <a:ext uri="{FF2B5EF4-FFF2-40B4-BE49-F238E27FC236}">
                <a16:creationId xmlns:a16="http://schemas.microsoft.com/office/drawing/2014/main" id="{C43A0AE1-64B0-4E1C-8F06-1A834D4F34D8}"/>
              </a:ext>
            </a:extLst>
          </p:cNvPr>
          <p:cNvSpPr>
            <a:spLocks noGrp="1"/>
          </p:cNvSpPr>
          <p:nvPr>
            <p:ph type="body" idx="1"/>
          </p:nvPr>
        </p:nvSpPr>
        <p:spPr>
          <a:xfrm>
            <a:off x="457200" y="1347478"/>
            <a:ext cx="8229600" cy="3465300"/>
          </a:xfrm>
        </p:spPr>
        <p:txBody>
          <a:bodyPr/>
          <a:lstStyle/>
          <a:p>
            <a:pPr marL="38100" indent="0">
              <a:buNone/>
            </a:pPr>
            <a:r>
              <a:rPr lang="en-US" sz="1600" dirty="0">
                <a:solidFill>
                  <a:schemeClr val="bg1">
                    <a:lumMod val="50000"/>
                  </a:schemeClr>
                </a:solidFill>
              </a:rPr>
              <a:t>Feature: Multiple site support  only blog owners can post to a blog, except administrators,  who can post to all blogs.</a:t>
            </a:r>
          </a:p>
          <a:p>
            <a:pPr marL="38100" indent="0">
              <a:buNone/>
            </a:pPr>
            <a:endParaRPr lang="en-US" sz="1600" dirty="0">
              <a:solidFill>
                <a:schemeClr val="bg1">
                  <a:lumMod val="50000"/>
                </a:schemeClr>
              </a:solidFill>
            </a:endParaRPr>
          </a:p>
          <a:p>
            <a:pPr marL="38100" indent="0">
              <a:buNone/>
            </a:pPr>
            <a:r>
              <a:rPr lang="en-US" sz="1600" dirty="0">
                <a:solidFill>
                  <a:schemeClr val="bg1">
                    <a:lumMod val="50000"/>
                  </a:schemeClr>
                </a:solidFill>
              </a:rPr>
              <a:t>  Background:</a:t>
            </a:r>
          </a:p>
          <a:p>
            <a:pPr marL="38100" indent="0">
              <a:buNone/>
            </a:pPr>
            <a:r>
              <a:rPr lang="en-US" sz="1600" dirty="0">
                <a:solidFill>
                  <a:schemeClr val="bg1">
                    <a:lumMod val="50000"/>
                  </a:schemeClr>
                </a:solidFill>
              </a:rPr>
              <a:t>    Given a global administrator named "Greg"</a:t>
            </a:r>
          </a:p>
          <a:p>
            <a:pPr marL="38100" indent="0">
              <a:buNone/>
            </a:pPr>
            <a:r>
              <a:rPr lang="en-US" sz="1600" dirty="0">
                <a:solidFill>
                  <a:schemeClr val="bg1">
                    <a:lumMod val="50000"/>
                  </a:schemeClr>
                </a:solidFill>
              </a:rPr>
              <a:t>    And a blog named "Greg's anti-tax rants"</a:t>
            </a:r>
          </a:p>
          <a:p>
            <a:pPr marL="38100" indent="0">
              <a:buNone/>
            </a:pPr>
            <a:r>
              <a:rPr lang="en-US" sz="1600" dirty="0">
                <a:solidFill>
                  <a:schemeClr val="bg1">
                    <a:lumMod val="50000"/>
                  </a:schemeClr>
                </a:solidFill>
              </a:rPr>
              <a:t>    And a customer named "Dr. Bill"</a:t>
            </a:r>
          </a:p>
          <a:p>
            <a:pPr marL="38100" indent="0">
              <a:buNone/>
            </a:pPr>
            <a:r>
              <a:rPr lang="en-US" sz="1600" dirty="0">
                <a:solidFill>
                  <a:schemeClr val="bg1">
                    <a:lumMod val="50000"/>
                  </a:schemeClr>
                </a:solidFill>
              </a:rPr>
              <a:t>    And a blog named "Expensive Therapy" owned by "Dr. Bill"</a:t>
            </a:r>
          </a:p>
          <a:p>
            <a:pPr marL="38100" indent="0">
              <a:buNone/>
            </a:pPr>
            <a:endParaRPr lang="pt-BR" sz="1600" dirty="0">
              <a:solidFill>
                <a:schemeClr val="bg1">
                  <a:lumMod val="50000"/>
                </a:schemeClr>
              </a:solidFill>
            </a:endParaRPr>
          </a:p>
        </p:txBody>
      </p:sp>
    </p:spTree>
    <p:extLst>
      <p:ext uri="{BB962C8B-B14F-4D97-AF65-F5344CB8AC3E}">
        <p14:creationId xmlns:p14="http://schemas.microsoft.com/office/powerpoint/2010/main" val="16177050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9F3A1E-4063-4B89-9F72-74A17234EF1F}"/>
              </a:ext>
            </a:extLst>
          </p:cNvPr>
          <p:cNvSpPr>
            <a:spLocks noGrp="1"/>
          </p:cNvSpPr>
          <p:nvPr>
            <p:ph type="title"/>
          </p:nvPr>
        </p:nvSpPr>
        <p:spPr/>
        <p:txBody>
          <a:bodyPr/>
          <a:lstStyle/>
          <a:p>
            <a:r>
              <a:rPr lang="pt-BR" dirty="0"/>
              <a:t>Background</a:t>
            </a:r>
          </a:p>
        </p:txBody>
      </p:sp>
      <p:sp>
        <p:nvSpPr>
          <p:cNvPr id="3" name="Espaço Reservado para Texto 2">
            <a:extLst>
              <a:ext uri="{FF2B5EF4-FFF2-40B4-BE49-F238E27FC236}">
                <a16:creationId xmlns:a16="http://schemas.microsoft.com/office/drawing/2014/main" id="{C43A0AE1-64B0-4E1C-8F06-1A834D4F34D8}"/>
              </a:ext>
            </a:extLst>
          </p:cNvPr>
          <p:cNvSpPr>
            <a:spLocks noGrp="1"/>
          </p:cNvSpPr>
          <p:nvPr>
            <p:ph type="body" idx="1"/>
          </p:nvPr>
        </p:nvSpPr>
        <p:spPr>
          <a:xfrm>
            <a:off x="22860" y="1347478"/>
            <a:ext cx="5040630" cy="3465300"/>
          </a:xfrm>
        </p:spPr>
        <p:txBody>
          <a:bodyPr/>
          <a:lstStyle/>
          <a:p>
            <a:pPr marL="38100" indent="0">
              <a:buNone/>
            </a:pPr>
            <a:r>
              <a:rPr lang="en-US" sz="1600" dirty="0">
                <a:solidFill>
                  <a:schemeClr val="bg1">
                    <a:lumMod val="50000"/>
                  </a:schemeClr>
                </a:solidFill>
              </a:rPr>
              <a:t> Scenario: Dr. Bill posts to his own blog</a:t>
            </a:r>
          </a:p>
          <a:p>
            <a:pPr marL="38100" indent="0">
              <a:buNone/>
            </a:pPr>
            <a:r>
              <a:rPr lang="en-US" sz="1600" dirty="0">
                <a:solidFill>
                  <a:schemeClr val="bg1">
                    <a:lumMod val="50000"/>
                  </a:schemeClr>
                </a:solidFill>
              </a:rPr>
              <a:t>    Given I am logged in as Dr. Bill</a:t>
            </a:r>
          </a:p>
          <a:p>
            <a:pPr marL="38100" indent="0">
              <a:buNone/>
            </a:pPr>
            <a:r>
              <a:rPr lang="en-US" sz="1600" dirty="0">
                <a:solidFill>
                  <a:schemeClr val="bg1">
                    <a:lumMod val="50000"/>
                  </a:schemeClr>
                </a:solidFill>
              </a:rPr>
              <a:t>    When I try to post to "Expensive Therapy"</a:t>
            </a:r>
          </a:p>
          <a:p>
            <a:pPr marL="38100" indent="0">
              <a:buNone/>
            </a:pPr>
            <a:r>
              <a:rPr lang="en-US" sz="1600" dirty="0">
                <a:solidFill>
                  <a:schemeClr val="bg1">
                    <a:lumMod val="50000"/>
                  </a:schemeClr>
                </a:solidFill>
              </a:rPr>
              <a:t>    Then I should see "Your article was published.“</a:t>
            </a:r>
          </a:p>
          <a:p>
            <a:pPr marL="38100" indent="0">
              <a:buNone/>
            </a:pPr>
            <a:endParaRPr lang="en-US" sz="1600" dirty="0">
              <a:solidFill>
                <a:schemeClr val="bg1">
                  <a:lumMod val="50000"/>
                </a:schemeClr>
              </a:solidFill>
            </a:endParaRPr>
          </a:p>
          <a:p>
            <a:pPr marL="38100" indent="0">
              <a:buNone/>
            </a:pPr>
            <a:r>
              <a:rPr lang="en-US" sz="1600" dirty="0">
                <a:solidFill>
                  <a:schemeClr val="bg1">
                    <a:lumMod val="50000"/>
                  </a:schemeClr>
                </a:solidFill>
              </a:rPr>
              <a:t>Scenario: Dr. Bill tries to post to somebody else's blog, and fails</a:t>
            </a:r>
          </a:p>
          <a:p>
            <a:pPr marL="38100" indent="0">
              <a:buNone/>
            </a:pPr>
            <a:r>
              <a:rPr lang="en-US" sz="1600" dirty="0">
                <a:solidFill>
                  <a:schemeClr val="bg1">
                    <a:lumMod val="50000"/>
                  </a:schemeClr>
                </a:solidFill>
              </a:rPr>
              <a:t>    Given I am logged in as Dr. Bill</a:t>
            </a:r>
          </a:p>
          <a:p>
            <a:pPr marL="38100" indent="0">
              <a:buNone/>
            </a:pPr>
            <a:r>
              <a:rPr lang="en-US" sz="1600" dirty="0">
                <a:solidFill>
                  <a:schemeClr val="bg1">
                    <a:lumMod val="50000"/>
                  </a:schemeClr>
                </a:solidFill>
              </a:rPr>
              <a:t>    When I try to post to "Greg's anti-tax rants"</a:t>
            </a:r>
          </a:p>
          <a:p>
            <a:pPr marL="38100" indent="0">
              <a:buNone/>
            </a:pPr>
            <a:r>
              <a:rPr lang="en-US" sz="1600" dirty="0">
                <a:solidFill>
                  <a:schemeClr val="bg1">
                    <a:lumMod val="50000"/>
                  </a:schemeClr>
                </a:solidFill>
              </a:rPr>
              <a:t>    Then I should see "Hey! That's not your blog!"</a:t>
            </a:r>
            <a:endParaRPr lang="pt-BR" sz="1600" dirty="0">
              <a:solidFill>
                <a:schemeClr val="bg1">
                  <a:lumMod val="50000"/>
                </a:schemeClr>
              </a:solidFill>
            </a:endParaRPr>
          </a:p>
        </p:txBody>
      </p:sp>
      <p:sp>
        <p:nvSpPr>
          <p:cNvPr id="5" name="CaixaDeTexto 4">
            <a:extLst>
              <a:ext uri="{FF2B5EF4-FFF2-40B4-BE49-F238E27FC236}">
                <a16:creationId xmlns:a16="http://schemas.microsoft.com/office/drawing/2014/main" id="{906DD4A5-0254-456D-874A-9289C3635D27}"/>
              </a:ext>
            </a:extLst>
          </p:cNvPr>
          <p:cNvSpPr txBox="1"/>
          <p:nvPr/>
        </p:nvSpPr>
        <p:spPr>
          <a:xfrm>
            <a:off x="4834890" y="1510468"/>
            <a:ext cx="4080510" cy="1569660"/>
          </a:xfrm>
          <a:prstGeom prst="rect">
            <a:avLst/>
          </a:prstGeom>
          <a:noFill/>
        </p:spPr>
        <p:txBody>
          <a:bodyPr wrap="square">
            <a:spAutoFit/>
          </a:bodyPr>
          <a:lstStyle/>
          <a:p>
            <a:r>
              <a:rPr lang="pt-BR" sz="1600" dirty="0" err="1">
                <a:solidFill>
                  <a:schemeClr val="bg1">
                    <a:lumMod val="50000"/>
                  </a:schemeClr>
                </a:solidFill>
              </a:rPr>
              <a:t>Scenario</a:t>
            </a:r>
            <a:r>
              <a:rPr lang="pt-BR" sz="1600" dirty="0">
                <a:solidFill>
                  <a:schemeClr val="bg1">
                    <a:lumMod val="50000"/>
                  </a:schemeClr>
                </a:solidFill>
              </a:rPr>
              <a:t>: Greg posts </a:t>
            </a:r>
            <a:r>
              <a:rPr lang="pt-BR" sz="1600" dirty="0" err="1">
                <a:solidFill>
                  <a:schemeClr val="bg1">
                    <a:lumMod val="50000"/>
                  </a:schemeClr>
                </a:solidFill>
              </a:rPr>
              <a:t>to</a:t>
            </a:r>
            <a:r>
              <a:rPr lang="pt-BR" sz="1600" dirty="0">
                <a:solidFill>
                  <a:schemeClr val="bg1">
                    <a:lumMod val="50000"/>
                  </a:schemeClr>
                </a:solidFill>
              </a:rPr>
              <a:t> a </a:t>
            </a:r>
            <a:r>
              <a:rPr lang="pt-BR" sz="1600" dirty="0" err="1">
                <a:solidFill>
                  <a:schemeClr val="bg1">
                    <a:lumMod val="50000"/>
                  </a:schemeClr>
                </a:solidFill>
              </a:rPr>
              <a:t>client's</a:t>
            </a:r>
            <a:r>
              <a:rPr lang="pt-BR" sz="1600" dirty="0">
                <a:solidFill>
                  <a:schemeClr val="bg1">
                    <a:lumMod val="50000"/>
                  </a:schemeClr>
                </a:solidFill>
              </a:rPr>
              <a:t> blog</a:t>
            </a:r>
          </a:p>
          <a:p>
            <a:r>
              <a:rPr lang="pt-BR" sz="1600" dirty="0">
                <a:solidFill>
                  <a:schemeClr val="bg1">
                    <a:lumMod val="50000"/>
                  </a:schemeClr>
                </a:solidFill>
              </a:rPr>
              <a:t>    </a:t>
            </a:r>
            <a:r>
              <a:rPr lang="pt-BR" sz="1600" dirty="0" err="1">
                <a:solidFill>
                  <a:schemeClr val="bg1">
                    <a:lumMod val="50000"/>
                  </a:schemeClr>
                </a:solidFill>
              </a:rPr>
              <a:t>Given</a:t>
            </a:r>
            <a:r>
              <a:rPr lang="pt-BR" sz="1600" dirty="0">
                <a:solidFill>
                  <a:schemeClr val="bg1">
                    <a:lumMod val="50000"/>
                  </a:schemeClr>
                </a:solidFill>
              </a:rPr>
              <a:t> I </a:t>
            </a:r>
            <a:r>
              <a:rPr lang="pt-BR" sz="1600" dirty="0" err="1">
                <a:solidFill>
                  <a:schemeClr val="bg1">
                    <a:lumMod val="50000"/>
                  </a:schemeClr>
                </a:solidFill>
              </a:rPr>
              <a:t>am</a:t>
            </a:r>
            <a:r>
              <a:rPr lang="pt-BR" sz="1600" dirty="0">
                <a:solidFill>
                  <a:schemeClr val="bg1">
                    <a:lumMod val="50000"/>
                  </a:schemeClr>
                </a:solidFill>
              </a:rPr>
              <a:t> </a:t>
            </a:r>
            <a:r>
              <a:rPr lang="pt-BR" sz="1600" dirty="0" err="1">
                <a:solidFill>
                  <a:schemeClr val="bg1">
                    <a:lumMod val="50000"/>
                  </a:schemeClr>
                </a:solidFill>
              </a:rPr>
              <a:t>logged</a:t>
            </a:r>
            <a:r>
              <a:rPr lang="pt-BR" sz="1600" dirty="0">
                <a:solidFill>
                  <a:schemeClr val="bg1">
                    <a:lumMod val="50000"/>
                  </a:schemeClr>
                </a:solidFill>
              </a:rPr>
              <a:t> in as Greg</a:t>
            </a:r>
          </a:p>
          <a:p>
            <a:r>
              <a:rPr lang="pt-BR" sz="1600" dirty="0">
                <a:solidFill>
                  <a:schemeClr val="bg1">
                    <a:lumMod val="50000"/>
                  </a:schemeClr>
                </a:solidFill>
              </a:rPr>
              <a:t>    </a:t>
            </a:r>
            <a:r>
              <a:rPr lang="pt-BR" sz="1600" dirty="0" err="1">
                <a:solidFill>
                  <a:schemeClr val="bg1">
                    <a:lumMod val="50000"/>
                  </a:schemeClr>
                </a:solidFill>
              </a:rPr>
              <a:t>When</a:t>
            </a:r>
            <a:r>
              <a:rPr lang="pt-BR" sz="1600" dirty="0">
                <a:solidFill>
                  <a:schemeClr val="bg1">
                    <a:lumMod val="50000"/>
                  </a:schemeClr>
                </a:solidFill>
              </a:rPr>
              <a:t> I </a:t>
            </a:r>
            <a:r>
              <a:rPr lang="pt-BR" sz="1600" dirty="0" err="1">
                <a:solidFill>
                  <a:schemeClr val="bg1">
                    <a:lumMod val="50000"/>
                  </a:schemeClr>
                </a:solidFill>
              </a:rPr>
              <a:t>try</a:t>
            </a:r>
            <a:r>
              <a:rPr lang="pt-BR" sz="1600" dirty="0">
                <a:solidFill>
                  <a:schemeClr val="bg1">
                    <a:lumMod val="50000"/>
                  </a:schemeClr>
                </a:solidFill>
              </a:rPr>
              <a:t> </a:t>
            </a:r>
            <a:r>
              <a:rPr lang="pt-BR" sz="1600" dirty="0" err="1">
                <a:solidFill>
                  <a:schemeClr val="bg1">
                    <a:lumMod val="50000"/>
                  </a:schemeClr>
                </a:solidFill>
              </a:rPr>
              <a:t>to</a:t>
            </a:r>
            <a:r>
              <a:rPr lang="pt-BR" sz="1600" dirty="0">
                <a:solidFill>
                  <a:schemeClr val="bg1">
                    <a:lumMod val="50000"/>
                  </a:schemeClr>
                </a:solidFill>
              </a:rPr>
              <a:t> post </a:t>
            </a:r>
            <a:r>
              <a:rPr lang="pt-BR" sz="1600" dirty="0" err="1">
                <a:solidFill>
                  <a:schemeClr val="bg1">
                    <a:lumMod val="50000"/>
                  </a:schemeClr>
                </a:solidFill>
              </a:rPr>
              <a:t>to</a:t>
            </a:r>
            <a:r>
              <a:rPr lang="pt-BR" sz="1600" dirty="0">
                <a:solidFill>
                  <a:schemeClr val="bg1">
                    <a:lumMod val="50000"/>
                  </a:schemeClr>
                </a:solidFill>
              </a:rPr>
              <a:t> "</a:t>
            </a:r>
            <a:r>
              <a:rPr lang="pt-BR" sz="1600" dirty="0" err="1">
                <a:solidFill>
                  <a:schemeClr val="bg1">
                    <a:lumMod val="50000"/>
                  </a:schemeClr>
                </a:solidFill>
              </a:rPr>
              <a:t>Expensive</a:t>
            </a:r>
            <a:r>
              <a:rPr lang="pt-BR" sz="1600" dirty="0">
                <a:solidFill>
                  <a:schemeClr val="bg1">
                    <a:lumMod val="50000"/>
                  </a:schemeClr>
                </a:solidFill>
              </a:rPr>
              <a:t> </a:t>
            </a:r>
            <a:r>
              <a:rPr lang="pt-BR" sz="1600" dirty="0" err="1">
                <a:solidFill>
                  <a:schemeClr val="bg1">
                    <a:lumMod val="50000"/>
                  </a:schemeClr>
                </a:solidFill>
              </a:rPr>
              <a:t>Therapy</a:t>
            </a:r>
            <a:r>
              <a:rPr lang="pt-BR" sz="1600" dirty="0">
                <a:solidFill>
                  <a:schemeClr val="bg1">
                    <a:lumMod val="50000"/>
                  </a:schemeClr>
                </a:solidFill>
              </a:rPr>
              <a:t>"</a:t>
            </a:r>
          </a:p>
          <a:p>
            <a:r>
              <a:rPr lang="pt-BR" sz="1600" dirty="0">
                <a:solidFill>
                  <a:schemeClr val="bg1">
                    <a:lumMod val="50000"/>
                  </a:schemeClr>
                </a:solidFill>
              </a:rPr>
              <a:t>    </a:t>
            </a:r>
            <a:r>
              <a:rPr lang="pt-BR" sz="1600" dirty="0" err="1">
                <a:solidFill>
                  <a:schemeClr val="bg1">
                    <a:lumMod val="50000"/>
                  </a:schemeClr>
                </a:solidFill>
              </a:rPr>
              <a:t>Then</a:t>
            </a:r>
            <a:r>
              <a:rPr lang="pt-BR" sz="1600" dirty="0">
                <a:solidFill>
                  <a:schemeClr val="bg1">
                    <a:lumMod val="50000"/>
                  </a:schemeClr>
                </a:solidFill>
              </a:rPr>
              <a:t> I </a:t>
            </a:r>
            <a:r>
              <a:rPr lang="pt-BR" sz="1600" dirty="0" err="1">
                <a:solidFill>
                  <a:schemeClr val="bg1">
                    <a:lumMod val="50000"/>
                  </a:schemeClr>
                </a:solidFill>
              </a:rPr>
              <a:t>should</a:t>
            </a:r>
            <a:r>
              <a:rPr lang="pt-BR" sz="1600" dirty="0">
                <a:solidFill>
                  <a:schemeClr val="bg1">
                    <a:lumMod val="50000"/>
                  </a:schemeClr>
                </a:solidFill>
              </a:rPr>
              <a:t> </a:t>
            </a:r>
            <a:r>
              <a:rPr lang="pt-BR" sz="1600" dirty="0" err="1">
                <a:solidFill>
                  <a:schemeClr val="bg1">
                    <a:lumMod val="50000"/>
                  </a:schemeClr>
                </a:solidFill>
              </a:rPr>
              <a:t>see</a:t>
            </a:r>
            <a:r>
              <a:rPr lang="pt-BR" sz="1600" dirty="0">
                <a:solidFill>
                  <a:schemeClr val="bg1">
                    <a:lumMod val="50000"/>
                  </a:schemeClr>
                </a:solidFill>
              </a:rPr>
              <a:t> "</a:t>
            </a:r>
            <a:r>
              <a:rPr lang="pt-BR" sz="1600" dirty="0" err="1">
                <a:solidFill>
                  <a:schemeClr val="bg1">
                    <a:lumMod val="50000"/>
                  </a:schemeClr>
                </a:solidFill>
              </a:rPr>
              <a:t>Your</a:t>
            </a:r>
            <a:r>
              <a:rPr lang="pt-BR" sz="1600" dirty="0">
                <a:solidFill>
                  <a:schemeClr val="bg1">
                    <a:lumMod val="50000"/>
                  </a:schemeClr>
                </a:solidFill>
              </a:rPr>
              <a:t> </a:t>
            </a:r>
            <a:r>
              <a:rPr lang="pt-BR" sz="1600" dirty="0" err="1">
                <a:solidFill>
                  <a:schemeClr val="bg1">
                    <a:lumMod val="50000"/>
                  </a:schemeClr>
                </a:solidFill>
              </a:rPr>
              <a:t>article</a:t>
            </a:r>
            <a:r>
              <a:rPr lang="pt-BR" sz="1600" dirty="0">
                <a:solidFill>
                  <a:schemeClr val="bg1">
                    <a:lumMod val="50000"/>
                  </a:schemeClr>
                </a:solidFill>
              </a:rPr>
              <a:t> </a:t>
            </a:r>
            <a:r>
              <a:rPr lang="pt-BR" sz="1600" dirty="0" err="1">
                <a:solidFill>
                  <a:schemeClr val="bg1">
                    <a:lumMod val="50000"/>
                  </a:schemeClr>
                </a:solidFill>
              </a:rPr>
              <a:t>was</a:t>
            </a:r>
            <a:r>
              <a:rPr lang="pt-BR" sz="1600" dirty="0">
                <a:solidFill>
                  <a:schemeClr val="bg1">
                    <a:lumMod val="50000"/>
                  </a:schemeClr>
                </a:solidFill>
              </a:rPr>
              <a:t> </a:t>
            </a:r>
            <a:r>
              <a:rPr lang="pt-BR" sz="1600" dirty="0" err="1">
                <a:solidFill>
                  <a:schemeClr val="bg1">
                    <a:lumMod val="50000"/>
                  </a:schemeClr>
                </a:solidFill>
              </a:rPr>
              <a:t>published</a:t>
            </a:r>
            <a:r>
              <a:rPr lang="pt-BR" sz="1600" dirty="0">
                <a:solidFill>
                  <a:schemeClr val="bg1">
                    <a:lumMod val="50000"/>
                  </a:schemeClr>
                </a:solidFill>
              </a:rPr>
              <a:t>."</a:t>
            </a:r>
          </a:p>
        </p:txBody>
      </p:sp>
    </p:spTree>
    <p:extLst>
      <p:ext uri="{BB962C8B-B14F-4D97-AF65-F5344CB8AC3E}">
        <p14:creationId xmlns:p14="http://schemas.microsoft.com/office/powerpoint/2010/main" val="41956666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80"/>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atenção!</a:t>
            </a:r>
            <a:endParaRPr sz="1400" b="0" i="1"/>
          </a:p>
        </p:txBody>
      </p:sp>
      <p:sp>
        <p:nvSpPr>
          <p:cNvPr id="627" name="Google Shape;627;p80"/>
          <p:cNvSpPr txBox="1">
            <a:spLocks noGrp="1"/>
          </p:cNvSpPr>
          <p:nvPr>
            <p:ph type="body" idx="1"/>
          </p:nvPr>
        </p:nvSpPr>
        <p:spPr>
          <a:xfrm>
            <a:off x="457200" y="2213525"/>
            <a:ext cx="8229600" cy="2088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solidFill>
                  <a:srgbClr val="000000"/>
                </a:solidFill>
              </a:rPr>
              <a:t>BDD != Ferramenta de BDD</a:t>
            </a:r>
            <a:endParaRPr sz="3600" b="1">
              <a:solidFill>
                <a:srgbClr val="000000"/>
              </a:solidFill>
            </a:endParaRPr>
          </a:p>
        </p:txBody>
      </p:sp>
    </p:spTree>
    <p:extLst>
      <p:ext uri="{BB962C8B-B14F-4D97-AF65-F5344CB8AC3E}">
        <p14:creationId xmlns:p14="http://schemas.microsoft.com/office/powerpoint/2010/main" val="27593709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81"/>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ferramentas de apoio</a:t>
            </a:r>
            <a:endParaRPr/>
          </a:p>
        </p:txBody>
      </p:sp>
      <p:pic>
        <p:nvPicPr>
          <p:cNvPr id="633" name="Google Shape;633;p81" descr="cucumber_logo.png"/>
          <p:cNvPicPr preferRelativeResize="0"/>
          <p:nvPr/>
        </p:nvPicPr>
        <p:blipFill>
          <a:blip r:embed="rId3">
            <a:alphaModFix/>
          </a:blip>
          <a:stretch>
            <a:fillRect/>
          </a:stretch>
        </p:blipFill>
        <p:spPr>
          <a:xfrm>
            <a:off x="267313" y="1479363"/>
            <a:ext cx="3724275" cy="1133475"/>
          </a:xfrm>
          <a:prstGeom prst="rect">
            <a:avLst/>
          </a:prstGeom>
          <a:noFill/>
          <a:ln>
            <a:noFill/>
          </a:ln>
        </p:spPr>
      </p:pic>
      <p:pic>
        <p:nvPicPr>
          <p:cNvPr id="634" name="Google Shape;634;p81" descr="jbehave-logo.png"/>
          <p:cNvPicPr preferRelativeResize="0"/>
          <p:nvPr/>
        </p:nvPicPr>
        <p:blipFill>
          <a:blip r:embed="rId4">
            <a:alphaModFix/>
          </a:blip>
          <a:stretch>
            <a:fillRect/>
          </a:stretch>
        </p:blipFill>
        <p:spPr>
          <a:xfrm>
            <a:off x="5654300" y="1474588"/>
            <a:ext cx="2857500" cy="1143000"/>
          </a:xfrm>
          <a:prstGeom prst="rect">
            <a:avLst/>
          </a:prstGeom>
          <a:noFill/>
          <a:ln>
            <a:noFill/>
          </a:ln>
        </p:spPr>
      </p:pic>
      <p:pic>
        <p:nvPicPr>
          <p:cNvPr id="635" name="Google Shape;635;p81" descr="specflow_logo.png"/>
          <p:cNvPicPr preferRelativeResize="0"/>
          <p:nvPr/>
        </p:nvPicPr>
        <p:blipFill>
          <a:blip r:embed="rId5">
            <a:alphaModFix/>
          </a:blip>
          <a:stretch>
            <a:fillRect/>
          </a:stretch>
        </p:blipFill>
        <p:spPr>
          <a:xfrm>
            <a:off x="5204450" y="2406475"/>
            <a:ext cx="2190750" cy="1162050"/>
          </a:xfrm>
          <a:prstGeom prst="rect">
            <a:avLst/>
          </a:prstGeom>
          <a:noFill/>
          <a:ln>
            <a:noFill/>
          </a:ln>
        </p:spPr>
      </p:pic>
      <p:pic>
        <p:nvPicPr>
          <p:cNvPr id="636" name="Google Shape;636;p81" descr="behave_logo.png"/>
          <p:cNvPicPr preferRelativeResize="0"/>
          <p:nvPr/>
        </p:nvPicPr>
        <p:blipFill>
          <a:blip r:embed="rId6">
            <a:alphaModFix/>
          </a:blip>
          <a:stretch>
            <a:fillRect/>
          </a:stretch>
        </p:blipFill>
        <p:spPr>
          <a:xfrm>
            <a:off x="788575" y="3152763"/>
            <a:ext cx="1524000" cy="1457325"/>
          </a:xfrm>
          <a:prstGeom prst="rect">
            <a:avLst/>
          </a:prstGeom>
          <a:noFill/>
          <a:ln>
            <a:noFill/>
          </a:ln>
        </p:spPr>
      </p:pic>
      <p:pic>
        <p:nvPicPr>
          <p:cNvPr id="637" name="Google Shape;637;p81" descr="RSpec_logo-07.PNG"/>
          <p:cNvPicPr preferRelativeResize="0"/>
          <p:nvPr/>
        </p:nvPicPr>
        <p:blipFill>
          <a:blip r:embed="rId7">
            <a:alphaModFix/>
          </a:blip>
          <a:stretch>
            <a:fillRect/>
          </a:stretch>
        </p:blipFill>
        <p:spPr>
          <a:xfrm>
            <a:off x="3125300" y="3247538"/>
            <a:ext cx="1943100" cy="1543050"/>
          </a:xfrm>
          <a:prstGeom prst="rect">
            <a:avLst/>
          </a:prstGeom>
          <a:noFill/>
          <a:ln>
            <a:noFill/>
          </a:ln>
        </p:spPr>
      </p:pic>
      <p:sp>
        <p:nvSpPr>
          <p:cNvPr id="638" name="Google Shape;638;p81"/>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639" name="Google Shape;639;p81"/>
          <p:cNvPicPr preferRelativeResize="0"/>
          <p:nvPr/>
        </p:nvPicPr>
        <p:blipFill>
          <a:blip r:embed="rId8">
            <a:alphaModFix/>
          </a:blip>
          <a:stretch>
            <a:fillRect/>
          </a:stretch>
        </p:blipFill>
        <p:spPr>
          <a:xfrm>
            <a:off x="7949675" y="3914250"/>
            <a:ext cx="1194325" cy="1194325"/>
          </a:xfrm>
          <a:prstGeom prst="rect">
            <a:avLst/>
          </a:prstGeom>
          <a:noFill/>
          <a:ln>
            <a:noFill/>
          </a:ln>
        </p:spPr>
      </p:pic>
    </p:spTree>
    <p:extLst>
      <p:ext uri="{BB962C8B-B14F-4D97-AF65-F5344CB8AC3E}">
        <p14:creationId xmlns:p14="http://schemas.microsoft.com/office/powerpoint/2010/main" val="4858602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82"/>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gherkin</a:t>
            </a:r>
            <a:endParaRPr/>
          </a:p>
        </p:txBody>
      </p:sp>
      <p:sp>
        <p:nvSpPr>
          <p:cNvPr id="645" name="Google Shape;645;p82"/>
          <p:cNvSpPr txBox="1">
            <a:spLocks noGrp="1"/>
          </p:cNvSpPr>
          <p:nvPr>
            <p:ph type="body" idx="1"/>
          </p:nvPr>
        </p:nvSpPr>
        <p:spPr>
          <a:xfrm>
            <a:off x="457200" y="1460499"/>
            <a:ext cx="8229600" cy="3465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a:t>Sintaxe utilizada;</a:t>
            </a:r>
            <a:endParaRPr/>
          </a:p>
          <a:p>
            <a:pPr marL="457200" lvl="0" indent="-419100" algn="l" rtl="0">
              <a:spcBef>
                <a:spcPts val="0"/>
              </a:spcBef>
              <a:spcAft>
                <a:spcPts val="0"/>
              </a:spcAft>
              <a:buSzPts val="3000"/>
              <a:buChar char="●"/>
            </a:pPr>
            <a:r>
              <a:rPr lang="en"/>
              <a:t>arquivos.feature;</a:t>
            </a:r>
            <a:endParaRPr/>
          </a:p>
          <a:p>
            <a:pPr marL="457200" lvl="0" indent="-419100" algn="l" rtl="0">
              <a:spcBef>
                <a:spcPts val="0"/>
              </a:spcBef>
              <a:spcAft>
                <a:spcPts val="0"/>
              </a:spcAft>
              <a:buSzPts val="3000"/>
              <a:buChar char="●"/>
            </a:pPr>
            <a:r>
              <a:rPr lang="en"/>
              <a:t>Principais palavras reservadas:</a:t>
            </a:r>
            <a:endParaRPr/>
          </a:p>
          <a:p>
            <a:pPr marL="914400" lvl="1" indent="-342900" algn="l" rtl="0">
              <a:spcBef>
                <a:spcPts val="0"/>
              </a:spcBef>
              <a:spcAft>
                <a:spcPts val="0"/>
              </a:spcAft>
              <a:buSzPts val="1800"/>
              <a:buChar char="○"/>
            </a:pPr>
            <a:r>
              <a:rPr lang="en" sz="1800"/>
              <a:t>Feature (Funcionalidade)</a:t>
            </a:r>
            <a:endParaRPr sz="1800"/>
          </a:p>
          <a:p>
            <a:pPr marL="914400" lvl="1" indent="-342900" algn="l" rtl="0">
              <a:spcBef>
                <a:spcPts val="0"/>
              </a:spcBef>
              <a:spcAft>
                <a:spcPts val="0"/>
              </a:spcAft>
              <a:buSzPts val="1800"/>
              <a:buChar char="○"/>
            </a:pPr>
            <a:r>
              <a:rPr lang="en" sz="1800"/>
              <a:t>Background (Contexto)</a:t>
            </a:r>
            <a:endParaRPr sz="1800"/>
          </a:p>
          <a:p>
            <a:pPr marL="914400" lvl="1" indent="-342900" algn="l" rtl="0">
              <a:spcBef>
                <a:spcPts val="0"/>
              </a:spcBef>
              <a:spcAft>
                <a:spcPts val="0"/>
              </a:spcAft>
              <a:buSzPts val="1800"/>
              <a:buChar char="○"/>
            </a:pPr>
            <a:r>
              <a:rPr lang="en" sz="1800"/>
              <a:t>Scenario (Cenário)</a:t>
            </a:r>
            <a:endParaRPr sz="1800"/>
          </a:p>
          <a:p>
            <a:pPr marL="914400" lvl="1" indent="-342900" algn="l" rtl="0">
              <a:spcBef>
                <a:spcPts val="0"/>
              </a:spcBef>
              <a:spcAft>
                <a:spcPts val="0"/>
              </a:spcAft>
              <a:buSzPts val="1800"/>
              <a:buChar char="○"/>
            </a:pPr>
            <a:r>
              <a:rPr lang="en" sz="1800"/>
              <a:t>Given / When / Then (Dado / Quando / Então)</a:t>
            </a:r>
            <a:endParaRPr sz="1800"/>
          </a:p>
          <a:p>
            <a:pPr marL="457200" lvl="0" indent="0" algn="l" rtl="0">
              <a:spcBef>
                <a:spcPts val="600"/>
              </a:spcBef>
              <a:spcAft>
                <a:spcPts val="0"/>
              </a:spcAft>
              <a:buNone/>
            </a:pPr>
            <a:endParaRPr sz="1800"/>
          </a:p>
        </p:txBody>
      </p:sp>
      <p:pic>
        <p:nvPicPr>
          <p:cNvPr id="646" name="Google Shape;646;p82"/>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647" name="Google Shape;647;p82"/>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648" name="Google Shape;648;p82" descr="cucumber_logo.png"/>
          <p:cNvPicPr preferRelativeResize="0"/>
          <p:nvPr/>
        </p:nvPicPr>
        <p:blipFill>
          <a:blip r:embed="rId4">
            <a:alphaModFix/>
          </a:blip>
          <a:stretch>
            <a:fillRect/>
          </a:stretch>
        </p:blipFill>
        <p:spPr>
          <a:xfrm>
            <a:off x="6231096" y="1552754"/>
            <a:ext cx="2455700" cy="747375"/>
          </a:xfrm>
          <a:prstGeom prst="rect">
            <a:avLst/>
          </a:prstGeom>
          <a:noFill/>
          <a:ln>
            <a:noFill/>
          </a:ln>
        </p:spPr>
      </p:pic>
    </p:spTree>
    <p:extLst>
      <p:ext uri="{BB962C8B-B14F-4D97-AF65-F5344CB8AC3E}">
        <p14:creationId xmlns:p14="http://schemas.microsoft.com/office/powerpoint/2010/main" val="3481699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Board! Como funciona!?</a:t>
            </a:r>
            <a:endParaRPr/>
          </a:p>
        </p:txBody>
      </p:sp>
      <p:sp>
        <p:nvSpPr>
          <p:cNvPr id="91" name="Google Shape;91;p16"/>
          <p:cNvSpPr txBox="1">
            <a:spLocks noGrp="1"/>
          </p:cNvSpPr>
          <p:nvPr>
            <p:ph type="body" idx="1"/>
          </p:nvPr>
        </p:nvSpPr>
        <p:spPr>
          <a:xfrm>
            <a:off x="457200" y="1460499"/>
            <a:ext cx="8229600" cy="3465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3"/>
          <p:cNvSpPr txBox="1">
            <a:spLocks noGrp="1"/>
          </p:cNvSpPr>
          <p:nvPr>
            <p:ph type="body" idx="1"/>
          </p:nvPr>
        </p:nvSpPr>
        <p:spPr>
          <a:xfrm>
            <a:off x="457200" y="1460499"/>
            <a:ext cx="8229600" cy="3465300"/>
          </a:xfrm>
          <a:prstGeom prst="rect">
            <a:avLst/>
          </a:prstGeom>
        </p:spPr>
        <p:txBody>
          <a:bodyPr spcFirstLastPara="1" wrap="square" lIns="91425" tIns="91425" rIns="91425" bIns="91425" anchor="t" anchorCtr="0">
            <a:noAutofit/>
          </a:bodyPr>
          <a:lstStyle/>
          <a:p>
            <a:pPr marL="457200" marR="0" lvl="0" indent="-393700" algn="l" rtl="0">
              <a:lnSpc>
                <a:spcPct val="100000"/>
              </a:lnSpc>
              <a:spcBef>
                <a:spcPts val="600"/>
              </a:spcBef>
              <a:spcAft>
                <a:spcPts val="0"/>
              </a:spcAft>
              <a:buClr>
                <a:schemeClr val="dk2"/>
              </a:buClr>
              <a:buSzPts val="2600"/>
              <a:buFont typeface="Arial"/>
              <a:buChar char="●"/>
            </a:pPr>
            <a:r>
              <a:rPr lang="en" sz="2600" dirty="0"/>
              <a:t>Organizar seus cenários</a:t>
            </a:r>
            <a:endParaRPr sz="2600" dirty="0"/>
          </a:p>
          <a:p>
            <a:pPr marL="914400" marR="0" lvl="1" indent="-342900" algn="l" rtl="0">
              <a:lnSpc>
                <a:spcPct val="100000"/>
              </a:lnSpc>
              <a:spcBef>
                <a:spcPts val="0"/>
              </a:spcBef>
              <a:spcAft>
                <a:spcPts val="0"/>
              </a:spcAft>
              <a:buSzPts val="1800"/>
              <a:buChar char="○"/>
            </a:pPr>
            <a:r>
              <a:rPr lang="en" sz="1800" dirty="0"/>
              <a:t>@validação</a:t>
            </a:r>
            <a:endParaRPr sz="1800" dirty="0"/>
          </a:p>
          <a:p>
            <a:pPr marL="914400" marR="0" lvl="1" indent="-342900" algn="l" rtl="0">
              <a:lnSpc>
                <a:spcPct val="100000"/>
              </a:lnSpc>
              <a:spcBef>
                <a:spcPts val="0"/>
              </a:spcBef>
              <a:spcAft>
                <a:spcPts val="0"/>
              </a:spcAft>
              <a:buSzPts val="1800"/>
              <a:buChar char="○"/>
            </a:pPr>
            <a:r>
              <a:rPr lang="en" sz="1800" dirty="0"/>
              <a:t>@manual</a:t>
            </a:r>
            <a:endParaRPr sz="1800" dirty="0"/>
          </a:p>
          <a:p>
            <a:pPr marL="914400" marR="0" lvl="1" indent="-342900" algn="l" rtl="0">
              <a:lnSpc>
                <a:spcPct val="100000"/>
              </a:lnSpc>
              <a:spcBef>
                <a:spcPts val="0"/>
              </a:spcBef>
              <a:spcAft>
                <a:spcPts val="0"/>
              </a:spcAft>
              <a:buSzPts val="1800"/>
              <a:buChar char="○"/>
            </a:pPr>
            <a:r>
              <a:rPr lang="en" sz="1800" dirty="0"/>
              <a:t>@exceção</a:t>
            </a:r>
            <a:endParaRPr sz="1800" dirty="0"/>
          </a:p>
          <a:p>
            <a:pPr marL="914400" marR="0" lvl="1" indent="-342900" algn="l" rtl="0">
              <a:lnSpc>
                <a:spcPct val="100000"/>
              </a:lnSpc>
              <a:spcBef>
                <a:spcPts val="0"/>
              </a:spcBef>
              <a:spcAft>
                <a:spcPts val="0"/>
              </a:spcAft>
              <a:buSzPts val="1800"/>
              <a:buChar char="○"/>
            </a:pPr>
            <a:r>
              <a:rPr lang="en" sz="1800" dirty="0"/>
              <a:t>@regressão</a:t>
            </a:r>
            <a:endParaRPr sz="1800" dirty="0"/>
          </a:p>
          <a:p>
            <a:pPr marL="0" marR="0" lvl="0" indent="0" algn="l" rtl="0">
              <a:lnSpc>
                <a:spcPct val="100000"/>
              </a:lnSpc>
              <a:spcBef>
                <a:spcPts val="600"/>
              </a:spcBef>
              <a:spcAft>
                <a:spcPts val="0"/>
              </a:spcAft>
              <a:buNone/>
            </a:pPr>
            <a:endParaRPr sz="2600" dirty="0"/>
          </a:p>
        </p:txBody>
      </p:sp>
      <p:sp>
        <p:nvSpPr>
          <p:cNvPr id="654" name="Google Shape;654;p83"/>
          <p:cNvSpPr txBox="1">
            <a:spLocks noGrp="1"/>
          </p:cNvSpPr>
          <p:nvPr>
            <p:ph type="title"/>
          </p:nvPr>
        </p:nvSpPr>
        <p:spPr>
          <a:xfrm>
            <a:off x="457200" y="205978"/>
            <a:ext cx="8229600" cy="11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tags</a:t>
            </a:r>
            <a:endParaRPr/>
          </a:p>
        </p:txBody>
      </p:sp>
      <p:pic>
        <p:nvPicPr>
          <p:cNvPr id="655" name="Google Shape;655;p83"/>
          <p:cNvPicPr preferRelativeResize="0"/>
          <p:nvPr/>
        </p:nvPicPr>
        <p:blipFill>
          <a:blip r:embed="rId3">
            <a:alphaModFix/>
          </a:blip>
          <a:stretch>
            <a:fillRect/>
          </a:stretch>
        </p:blipFill>
        <p:spPr>
          <a:xfrm>
            <a:off x="7949675" y="3914250"/>
            <a:ext cx="1194325" cy="1194325"/>
          </a:xfrm>
          <a:prstGeom prst="rect">
            <a:avLst/>
          </a:prstGeom>
          <a:noFill/>
          <a:ln>
            <a:noFill/>
          </a:ln>
        </p:spPr>
      </p:pic>
      <p:sp>
        <p:nvSpPr>
          <p:cNvPr id="656" name="Google Shape;656;p83"/>
          <p:cNvSpPr txBox="1"/>
          <p:nvPr/>
        </p:nvSpPr>
        <p:spPr>
          <a:xfrm>
            <a:off x="267325" y="4587450"/>
            <a:ext cx="2566500" cy="4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rtstreinamentos.com.br</a:t>
            </a:r>
            <a:endParaRPr>
              <a:solidFill>
                <a:srgbClr val="CCCCCC"/>
              </a:solidFill>
            </a:endParaRPr>
          </a:p>
        </p:txBody>
      </p:sp>
      <p:pic>
        <p:nvPicPr>
          <p:cNvPr id="657" name="Google Shape;657;p83" descr="cucumber_logo.png"/>
          <p:cNvPicPr preferRelativeResize="0"/>
          <p:nvPr/>
        </p:nvPicPr>
        <p:blipFill>
          <a:blip r:embed="rId4">
            <a:alphaModFix/>
          </a:blip>
          <a:stretch>
            <a:fillRect/>
          </a:stretch>
        </p:blipFill>
        <p:spPr>
          <a:xfrm>
            <a:off x="6231096" y="1552754"/>
            <a:ext cx="2455700" cy="747375"/>
          </a:xfrm>
          <a:prstGeom prst="rect">
            <a:avLst/>
          </a:prstGeom>
          <a:noFill/>
          <a:ln>
            <a:noFill/>
          </a:ln>
        </p:spPr>
      </p:pic>
      <p:sp>
        <p:nvSpPr>
          <p:cNvPr id="8" name="CaixaDeTexto 7">
            <a:extLst>
              <a:ext uri="{FF2B5EF4-FFF2-40B4-BE49-F238E27FC236}">
                <a16:creationId xmlns:a16="http://schemas.microsoft.com/office/drawing/2014/main" id="{41D29A44-64C8-49F0-835C-A1121DAA691A}"/>
              </a:ext>
            </a:extLst>
          </p:cNvPr>
          <p:cNvSpPr txBox="1"/>
          <p:nvPr/>
        </p:nvSpPr>
        <p:spPr>
          <a:xfrm>
            <a:off x="457200" y="3209769"/>
            <a:ext cx="7932420" cy="1384995"/>
          </a:xfrm>
          <a:prstGeom prst="rect">
            <a:avLst/>
          </a:prstGeom>
          <a:noFill/>
        </p:spPr>
        <p:txBody>
          <a:bodyPr wrap="square">
            <a:spAutoFit/>
          </a:bodyPr>
          <a:lstStyle/>
          <a:p>
            <a:r>
              <a:rPr lang="pt-BR" dirty="0" err="1"/>
              <a:t>mvn</a:t>
            </a:r>
            <a:r>
              <a:rPr lang="pt-BR" dirty="0"/>
              <a:t> </a:t>
            </a:r>
            <a:r>
              <a:rPr lang="pt-BR" dirty="0" err="1"/>
              <a:t>test</a:t>
            </a:r>
            <a:r>
              <a:rPr lang="pt-BR" dirty="0"/>
              <a:t> -</a:t>
            </a:r>
            <a:r>
              <a:rPr lang="pt-BR" dirty="0" err="1"/>
              <a:t>Dtest</a:t>
            </a:r>
            <a:r>
              <a:rPr lang="pt-BR" dirty="0"/>
              <a:t>=</a:t>
            </a:r>
            <a:r>
              <a:rPr lang="pt-BR" dirty="0" err="1"/>
              <a:t>RunCucumberTest</a:t>
            </a:r>
            <a:r>
              <a:rPr lang="pt-BR" dirty="0"/>
              <a:t> -</a:t>
            </a:r>
            <a:r>
              <a:rPr lang="pt-BR" dirty="0" err="1"/>
              <a:t>Dcucumber.options</a:t>
            </a:r>
            <a:r>
              <a:rPr lang="pt-BR" dirty="0"/>
              <a:t>="--</a:t>
            </a:r>
            <a:r>
              <a:rPr lang="pt-BR" dirty="0" err="1"/>
              <a:t>tags</a:t>
            </a:r>
            <a:r>
              <a:rPr lang="pt-BR" dirty="0"/>
              <a:t> '@validação’”</a:t>
            </a:r>
          </a:p>
          <a:p>
            <a:endParaRPr lang="pt-BR" dirty="0"/>
          </a:p>
          <a:p>
            <a:r>
              <a:rPr lang="pt-BR" dirty="0" err="1"/>
              <a:t>parameters</a:t>
            </a:r>
            <a:r>
              <a:rPr lang="pt-BR" dirty="0"/>
              <a:t> {				</a:t>
            </a:r>
          </a:p>
          <a:p>
            <a:r>
              <a:rPr lang="pt-BR" dirty="0"/>
              <a:t>	</a:t>
            </a:r>
            <a:r>
              <a:rPr lang="pt-BR" dirty="0" err="1"/>
              <a:t>string</a:t>
            </a:r>
            <a:r>
              <a:rPr lang="pt-BR" dirty="0"/>
              <a:t>(</a:t>
            </a:r>
            <a:r>
              <a:rPr lang="pt-BR" dirty="0" err="1"/>
              <a:t>defaultValue</a:t>
            </a:r>
            <a:r>
              <a:rPr lang="pt-BR" dirty="0"/>
              <a:t>: "", </a:t>
            </a:r>
            <a:r>
              <a:rPr lang="pt-BR" dirty="0" err="1"/>
              <a:t>description</a:t>
            </a:r>
            <a:r>
              <a:rPr lang="pt-BR" dirty="0"/>
              <a:t>: 'Selecionar Tipo De Teste que Será Executado', </a:t>
            </a:r>
            <a:r>
              <a:rPr lang="pt-BR" dirty="0" err="1"/>
              <a:t>name</a:t>
            </a:r>
            <a:r>
              <a:rPr lang="pt-BR" dirty="0"/>
              <a:t>: 'Tipo’)	</a:t>
            </a:r>
          </a:p>
          <a:p>
            <a:r>
              <a:rPr lang="pt-BR" dirty="0"/>
              <a:t>}</a:t>
            </a:r>
          </a:p>
        </p:txBody>
      </p:sp>
    </p:spTree>
    <p:extLst>
      <p:ext uri="{BB962C8B-B14F-4D97-AF65-F5344CB8AC3E}">
        <p14:creationId xmlns:p14="http://schemas.microsoft.com/office/powerpoint/2010/main" val="13454671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A2E51B-0844-469F-8431-9E9EDB514E6A}"/>
              </a:ext>
            </a:extLst>
          </p:cNvPr>
          <p:cNvSpPr>
            <a:spLocks noGrp="1"/>
          </p:cNvSpPr>
          <p:nvPr>
            <p:ph type="title"/>
          </p:nvPr>
        </p:nvSpPr>
        <p:spPr/>
        <p:txBody>
          <a:bodyPr/>
          <a:lstStyle/>
          <a:p>
            <a:r>
              <a:rPr lang="pt-BR" dirty="0"/>
              <a:t>Teste de aceitação </a:t>
            </a:r>
          </a:p>
        </p:txBody>
      </p:sp>
      <p:sp>
        <p:nvSpPr>
          <p:cNvPr id="3" name="Espaço Reservado para Texto 2">
            <a:extLst>
              <a:ext uri="{FF2B5EF4-FFF2-40B4-BE49-F238E27FC236}">
                <a16:creationId xmlns:a16="http://schemas.microsoft.com/office/drawing/2014/main" id="{0919FAC3-FFF7-4E71-94A9-2E18F772F55A}"/>
              </a:ext>
            </a:extLst>
          </p:cNvPr>
          <p:cNvSpPr>
            <a:spLocks noGrp="1"/>
          </p:cNvSpPr>
          <p:nvPr>
            <p:ph type="body" idx="1"/>
          </p:nvPr>
        </p:nvSpPr>
        <p:spPr/>
        <p:txBody>
          <a:bodyPr/>
          <a:lstStyle/>
          <a:p>
            <a:pPr marL="38100" indent="0">
              <a:buNone/>
            </a:pPr>
            <a:r>
              <a:rPr lang="pt-BR" sz="2400" b="0" i="0" dirty="0">
                <a:solidFill>
                  <a:srgbClr val="202124"/>
                </a:solidFill>
                <a:effectLst/>
                <a:latin typeface="arial" panose="020B0604020202020204" pitchFamily="34" charset="0"/>
              </a:rPr>
              <a:t>É uma fase do processo </a:t>
            </a:r>
            <a:r>
              <a:rPr lang="pt-BR" sz="2400" b="1" i="0" dirty="0">
                <a:solidFill>
                  <a:srgbClr val="202124"/>
                </a:solidFill>
                <a:effectLst/>
                <a:latin typeface="arial" panose="020B0604020202020204" pitchFamily="34" charset="0"/>
              </a:rPr>
              <a:t>de teste</a:t>
            </a:r>
            <a:r>
              <a:rPr lang="pt-BR" sz="2400" b="0" i="0" dirty="0">
                <a:solidFill>
                  <a:srgbClr val="202124"/>
                </a:solidFill>
                <a:effectLst/>
                <a:latin typeface="arial" panose="020B0604020202020204" pitchFamily="34" charset="0"/>
              </a:rPr>
              <a:t> em que um </a:t>
            </a:r>
            <a:r>
              <a:rPr lang="pt-BR" sz="2400" b="1" i="0" dirty="0">
                <a:solidFill>
                  <a:srgbClr val="202124"/>
                </a:solidFill>
                <a:effectLst/>
                <a:latin typeface="arial" panose="020B0604020202020204" pitchFamily="34" charset="0"/>
              </a:rPr>
              <a:t>teste de</a:t>
            </a:r>
            <a:r>
              <a:rPr lang="pt-BR" sz="2400" b="0" i="0" dirty="0">
                <a:solidFill>
                  <a:srgbClr val="202124"/>
                </a:solidFill>
                <a:effectLst/>
                <a:latin typeface="arial" panose="020B0604020202020204" pitchFamily="34" charset="0"/>
              </a:rPr>
              <a:t> caixa-preta é realizado num sistema antes </a:t>
            </a:r>
            <a:r>
              <a:rPr lang="pt-BR" sz="2400" b="1" i="0" dirty="0">
                <a:solidFill>
                  <a:srgbClr val="202124"/>
                </a:solidFill>
                <a:effectLst/>
                <a:latin typeface="arial" panose="020B0604020202020204" pitchFamily="34" charset="0"/>
              </a:rPr>
              <a:t>de</a:t>
            </a:r>
            <a:r>
              <a:rPr lang="pt-BR" sz="2400" b="0" i="0" dirty="0">
                <a:solidFill>
                  <a:srgbClr val="202124"/>
                </a:solidFill>
                <a:effectLst/>
                <a:latin typeface="arial" panose="020B0604020202020204" pitchFamily="34" charset="0"/>
              </a:rPr>
              <a:t> sua disponibilização. Tem por função verificar o sistema em relação aos seus requisitos originais, e às necessidades atuais do usuário</a:t>
            </a:r>
            <a:endParaRPr lang="pt-BR" sz="2400" dirty="0"/>
          </a:p>
        </p:txBody>
      </p:sp>
    </p:spTree>
    <p:extLst>
      <p:ext uri="{BB962C8B-B14F-4D97-AF65-F5344CB8AC3E}">
        <p14:creationId xmlns:p14="http://schemas.microsoft.com/office/powerpoint/2010/main" val="6028014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A2E51B-0844-469F-8431-9E9EDB514E6A}"/>
              </a:ext>
            </a:extLst>
          </p:cNvPr>
          <p:cNvSpPr>
            <a:spLocks noGrp="1"/>
          </p:cNvSpPr>
          <p:nvPr>
            <p:ph type="title"/>
          </p:nvPr>
        </p:nvSpPr>
        <p:spPr/>
        <p:txBody>
          <a:bodyPr/>
          <a:lstStyle/>
          <a:p>
            <a:r>
              <a:rPr lang="pt-BR" dirty="0"/>
              <a:t>Teste de aceitação </a:t>
            </a:r>
          </a:p>
        </p:txBody>
      </p:sp>
      <p:sp>
        <p:nvSpPr>
          <p:cNvPr id="3" name="Espaço Reservado para Texto 2">
            <a:extLst>
              <a:ext uri="{FF2B5EF4-FFF2-40B4-BE49-F238E27FC236}">
                <a16:creationId xmlns:a16="http://schemas.microsoft.com/office/drawing/2014/main" id="{0919FAC3-FFF7-4E71-94A9-2E18F772F55A}"/>
              </a:ext>
            </a:extLst>
          </p:cNvPr>
          <p:cNvSpPr>
            <a:spLocks noGrp="1"/>
          </p:cNvSpPr>
          <p:nvPr>
            <p:ph type="body" idx="1"/>
          </p:nvPr>
        </p:nvSpPr>
        <p:spPr>
          <a:xfrm>
            <a:off x="457200" y="1347478"/>
            <a:ext cx="8229600" cy="3465300"/>
          </a:xfrm>
        </p:spPr>
        <p:txBody>
          <a:bodyPr/>
          <a:lstStyle/>
          <a:p>
            <a:pPr marL="38100" indent="0">
              <a:buNone/>
            </a:pPr>
            <a:r>
              <a:rPr lang="pt-BR" sz="2400" b="0" i="0" dirty="0">
                <a:solidFill>
                  <a:srgbClr val="202124"/>
                </a:solidFill>
                <a:effectLst/>
                <a:latin typeface="arial" panose="020B0604020202020204" pitchFamily="34" charset="0"/>
              </a:rPr>
              <a:t>É útil para aproximar o cliente final do resultado esperado pelo sistema além de auxiliar a equipe de desenvolvimento na compreensão dos recursos esperados pelo cliente, de forma a garantir que a entrega do software esteja em conformidade com o que foi pedido no início do projeto.</a:t>
            </a:r>
            <a:endParaRPr lang="pt-BR" sz="2400" dirty="0"/>
          </a:p>
        </p:txBody>
      </p:sp>
    </p:spTree>
    <p:extLst>
      <p:ext uri="{BB962C8B-B14F-4D97-AF65-F5344CB8AC3E}">
        <p14:creationId xmlns:p14="http://schemas.microsoft.com/office/powerpoint/2010/main" val="23762817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956FC8-9030-4F98-9C67-9ED7DA94C3B7}"/>
              </a:ext>
            </a:extLst>
          </p:cNvPr>
          <p:cNvSpPr>
            <a:spLocks noGrp="1"/>
          </p:cNvSpPr>
          <p:nvPr>
            <p:ph type="title"/>
          </p:nvPr>
        </p:nvSpPr>
        <p:spPr>
          <a:xfrm>
            <a:off x="342900" y="34821"/>
            <a:ext cx="8229600" cy="1141500"/>
          </a:xfrm>
        </p:spPr>
        <p:txBody>
          <a:bodyPr/>
          <a:lstStyle/>
          <a:p>
            <a:r>
              <a:rPr lang="pt-BR" sz="3600" dirty="0"/>
              <a:t>Teste Funcional x Teste Aceitação</a:t>
            </a:r>
          </a:p>
        </p:txBody>
      </p:sp>
      <p:sp>
        <p:nvSpPr>
          <p:cNvPr id="3" name="Espaço Reservado para Texto 2">
            <a:extLst>
              <a:ext uri="{FF2B5EF4-FFF2-40B4-BE49-F238E27FC236}">
                <a16:creationId xmlns:a16="http://schemas.microsoft.com/office/drawing/2014/main" id="{7B6C3FA6-B146-42FE-9261-D04A7FC80B9B}"/>
              </a:ext>
            </a:extLst>
          </p:cNvPr>
          <p:cNvSpPr>
            <a:spLocks noGrp="1"/>
          </p:cNvSpPr>
          <p:nvPr>
            <p:ph type="body" idx="1"/>
          </p:nvPr>
        </p:nvSpPr>
        <p:spPr/>
        <p:txBody>
          <a:bodyPr/>
          <a:lstStyle/>
          <a:p>
            <a:pPr marL="38100" indent="0">
              <a:buNone/>
            </a:pPr>
            <a:r>
              <a:rPr lang="pt-BR" sz="2000" dirty="0"/>
              <a:t>Teste Funcional -&gt; esta é uma atividade </a:t>
            </a:r>
            <a:r>
              <a:rPr lang="pt-BR" sz="2000" dirty="0" err="1"/>
              <a:t>verification</a:t>
            </a:r>
            <a:r>
              <a:rPr lang="pt-BR" sz="2000" dirty="0"/>
              <a:t>; nós construímos um produto funcionando corretamente? O software atende aos requisitos de negócios? </a:t>
            </a:r>
          </a:p>
          <a:p>
            <a:pPr marL="38100" indent="0">
              <a:buNone/>
            </a:pPr>
            <a:endParaRPr lang="pt-BR" sz="2000" dirty="0"/>
          </a:p>
          <a:p>
            <a:pPr marL="38100" indent="0">
              <a:buNone/>
            </a:pPr>
            <a:r>
              <a:rPr lang="pt-BR" sz="2000" dirty="0"/>
              <a:t>Teste de Aceitação -&gt; esta é uma atividade validação; nós construímos a coisa certa? É isso que o cliente realmente precisa? </a:t>
            </a:r>
          </a:p>
        </p:txBody>
      </p:sp>
    </p:spTree>
    <p:extLst>
      <p:ext uri="{BB962C8B-B14F-4D97-AF65-F5344CB8AC3E}">
        <p14:creationId xmlns:p14="http://schemas.microsoft.com/office/powerpoint/2010/main" val="846364222"/>
      </p:ext>
    </p:extLst>
  </p:cSld>
  <p:clrMapOvr>
    <a:masterClrMapping/>
  </p:clrMapOvr>
</p:sld>
</file>

<file path=ppt/theme/theme1.xml><?xml version="1.0" encoding="utf-8"?>
<a:theme xmlns:a="http://schemas.openxmlformats.org/drawingml/2006/main" name="Modern">
  <a:themeElements>
    <a:clrScheme name="Custom 348">
      <a:dk1>
        <a:srgbClr val="000000"/>
      </a:dk1>
      <a:lt1>
        <a:srgbClr val="FFFFFF"/>
      </a:lt1>
      <a:dk2>
        <a:srgbClr val="191919"/>
      </a:dk2>
      <a:lt2>
        <a:srgbClr val="CCCCCC"/>
      </a:lt2>
      <a:accent1>
        <a:srgbClr val="7E5554"/>
      </a:accent1>
      <a:accent2>
        <a:srgbClr val="910A10"/>
      </a:accent2>
      <a:accent3>
        <a:srgbClr val="84294D"/>
      </a:accent3>
      <a:accent4>
        <a:srgbClr val="DA823B"/>
      </a:accent4>
      <a:accent5>
        <a:srgbClr val="625D3C"/>
      </a:accent5>
      <a:accent6>
        <a:srgbClr val="00384A"/>
      </a:accent6>
      <a:hlink>
        <a:srgbClr val="227A78"/>
      </a:hlink>
      <a:folHlink>
        <a:srgbClr val="39474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1959</TotalTime>
  <Words>3437</Words>
  <Application>Microsoft Office PowerPoint</Application>
  <PresentationFormat>Apresentação na tela (16:9)</PresentationFormat>
  <Paragraphs>620</Paragraphs>
  <Slides>93</Slides>
  <Notes>79</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93</vt:i4>
      </vt:variant>
    </vt:vector>
  </HeadingPairs>
  <TitlesOfParts>
    <vt:vector size="100" baseType="lpstr">
      <vt:lpstr>Arial</vt:lpstr>
      <vt:lpstr>Arial</vt:lpstr>
      <vt:lpstr>Calibri</vt:lpstr>
      <vt:lpstr>Comic Sans MS</vt:lpstr>
      <vt:lpstr>Consolas</vt:lpstr>
      <vt:lpstr>Times New Roman</vt:lpstr>
      <vt:lpstr>Modern</vt:lpstr>
      <vt:lpstr>Aprendendo BDD!</vt:lpstr>
      <vt:lpstr>Quem sou!</vt:lpstr>
      <vt:lpstr>conhecendo você</vt:lpstr>
      <vt:lpstr>Dia 1</vt:lpstr>
      <vt:lpstr>Dia 2</vt:lpstr>
      <vt:lpstr>Dia 3</vt:lpstr>
      <vt:lpstr>Dia 4</vt:lpstr>
      <vt:lpstr>Apresentação</vt:lpstr>
      <vt:lpstr>Board! Como funciona!?</vt:lpstr>
      <vt:lpstr>Como encontrar defeitos antes do nosso cliente!</vt:lpstr>
      <vt:lpstr>O que são defeitos!</vt:lpstr>
      <vt:lpstr>Principais Causas Defeitos</vt:lpstr>
      <vt:lpstr>Apresentação do PowerPoint</vt:lpstr>
      <vt:lpstr>Sentimento del cliente!</vt:lpstr>
      <vt:lpstr>Apresentação do PowerPoint</vt:lpstr>
      <vt:lpstr>Como resolver erros?</vt:lpstr>
      <vt:lpstr>TDD</vt:lpstr>
      <vt:lpstr>História</vt:lpstr>
      <vt:lpstr>Critérios de Aceite</vt:lpstr>
      <vt:lpstr>Coding Dojo</vt:lpstr>
      <vt:lpstr>Coding Dojo </vt:lpstr>
      <vt:lpstr>Regras</vt:lpstr>
      <vt:lpstr>dojo</vt:lpstr>
      <vt:lpstr>Dojo 1 (50 min)</vt:lpstr>
      <vt:lpstr>dojo</vt:lpstr>
      <vt:lpstr>Criar Job no Jenkins</vt:lpstr>
      <vt:lpstr>O que é?</vt:lpstr>
      <vt:lpstr>Algumas vantagens</vt:lpstr>
      <vt:lpstr>Fluxo Trabalho</vt:lpstr>
      <vt:lpstr>Maven</vt:lpstr>
      <vt:lpstr>Assert </vt:lpstr>
      <vt:lpstr>nome expressivo </vt:lpstr>
      <vt:lpstr>Revisão</vt:lpstr>
      <vt:lpstr>Vamos resolver os erros básicos?</vt:lpstr>
      <vt:lpstr>Behavior Driven Development (BDD) Desenvolvimento Guiado por Comportamento</vt:lpstr>
      <vt:lpstr>BDD</vt:lpstr>
      <vt:lpstr>TDD X BDD</vt:lpstr>
      <vt:lpstr>como surgiu?</vt:lpstr>
      <vt:lpstr>Dojo 1 ( 20 min)</vt:lpstr>
      <vt:lpstr>Retrospectiva(10 min)</vt:lpstr>
      <vt:lpstr>Dia 2</vt:lpstr>
      <vt:lpstr>Dojo 2 ( 20 min)</vt:lpstr>
      <vt:lpstr>Dojo 2 ( 1h)</vt:lpstr>
      <vt:lpstr>Especificações com BDD</vt:lpstr>
      <vt:lpstr>Uso do “E” e “Mas”</vt:lpstr>
      <vt:lpstr>Uso do “E” e “Mas”</vt:lpstr>
      <vt:lpstr>Uso do “*”</vt:lpstr>
      <vt:lpstr>Uso do “*”</vt:lpstr>
      <vt:lpstr>história</vt:lpstr>
      <vt:lpstr>Critério de Aceite</vt:lpstr>
      <vt:lpstr>Scenario Outline</vt:lpstr>
      <vt:lpstr>Data Tables</vt:lpstr>
      <vt:lpstr>Três Amigos </vt:lpstr>
      <vt:lpstr>Como isso influencia na qualidade do produto</vt:lpstr>
      <vt:lpstr>Quando utilizar</vt:lpstr>
      <vt:lpstr>linguagem ubíqua</vt:lpstr>
      <vt:lpstr>linguagem ubíqua</vt:lpstr>
      <vt:lpstr>Linguagem Ubíqua</vt:lpstr>
      <vt:lpstr>linguagem ubíqua - Caso</vt:lpstr>
      <vt:lpstr>linguagem ubíqua - Caso</vt:lpstr>
      <vt:lpstr>linguagem ubíqua - Caso</vt:lpstr>
      <vt:lpstr>linguagem ubíqua - Caso</vt:lpstr>
      <vt:lpstr>linguagem ubíqua - Caso</vt:lpstr>
      <vt:lpstr>benefícios</vt:lpstr>
      <vt:lpstr>benefícios</vt:lpstr>
      <vt:lpstr>Dia 3</vt:lpstr>
      <vt:lpstr>para saber mais sobre esses dois...</vt:lpstr>
      <vt:lpstr>Como usar meu BDD?</vt:lpstr>
      <vt:lpstr>Visão Geral do Fluxo</vt:lpstr>
      <vt:lpstr>Secondary Keywords</vt:lpstr>
      <vt:lpstr>caso de teste IEEE 829</vt:lpstr>
      <vt:lpstr>Apresentação do PowerPoint</vt:lpstr>
      <vt:lpstr>em BDD fica assim...</vt:lpstr>
      <vt:lpstr>ou assim...</vt:lpstr>
      <vt:lpstr>mais um exemplo...</vt:lpstr>
      <vt:lpstr>Apresentação do PowerPoint</vt:lpstr>
      <vt:lpstr>Apresentação do PowerPoint</vt:lpstr>
      <vt:lpstr>Apresentação do PowerPoint</vt:lpstr>
      <vt:lpstr>Apresentação do PowerPoint</vt:lpstr>
      <vt:lpstr>outro exemplo...</vt:lpstr>
      <vt:lpstr>Apresentação do PowerPoint</vt:lpstr>
      <vt:lpstr>Apresentação do PowerPoint</vt:lpstr>
      <vt:lpstr>Dojo 4 ( 1h)</vt:lpstr>
      <vt:lpstr>Dia 4</vt:lpstr>
      <vt:lpstr>Background</vt:lpstr>
      <vt:lpstr>Background</vt:lpstr>
      <vt:lpstr>atenção!</vt:lpstr>
      <vt:lpstr>ferramentas de apoio</vt:lpstr>
      <vt:lpstr>gherkin</vt:lpstr>
      <vt:lpstr>tags</vt:lpstr>
      <vt:lpstr>Teste de aceitação </vt:lpstr>
      <vt:lpstr>Teste de aceitação </vt:lpstr>
      <vt:lpstr>Teste Funcional x Teste Aceitação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Aprendendo BDD!</dc:title>
  <cp:lastModifiedBy>Renato Coutinho Guimaraes Fons</cp:lastModifiedBy>
  <cp:revision>30</cp:revision>
  <dcterms:modified xsi:type="dcterms:W3CDTF">2020-09-11T20:02:02Z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bc6e253-7033-4299-b83e-6575a0ec40c3_Enabled">
    <vt:lpwstr>True</vt:lpwstr>
  </property>
  <property fmtid="{D5CDD505-2E9C-101B-9397-08002B2CF9AE}" pid="3" name="MSIP_Label_7bc6e253-7033-4299-b83e-6575a0ec40c3_SiteId">
    <vt:lpwstr>591669a0-183f-49a5-98f4-9aa0d0b63d81</vt:lpwstr>
  </property>
  <property fmtid="{D5CDD505-2E9C-101B-9397-08002B2CF9AE}" pid="4" name="MSIP_Label_7bc6e253-7033-4299-b83e-6575a0ec40c3_Owner">
    <vt:lpwstr>renato.guimaraes-fonseca@itau-unibanco.com.br</vt:lpwstr>
  </property>
  <property fmtid="{D5CDD505-2E9C-101B-9397-08002B2CF9AE}" pid="5" name="MSIP_Label_7bc6e253-7033-4299-b83e-6575a0ec40c3_SetDate">
    <vt:lpwstr>2020-09-03T17:27:21.0473586Z</vt:lpwstr>
  </property>
  <property fmtid="{D5CDD505-2E9C-101B-9397-08002B2CF9AE}" pid="6" name="MSIP_Label_7bc6e253-7033-4299-b83e-6575a0ec40c3_Name">
    <vt:lpwstr>Corporativo</vt:lpwstr>
  </property>
  <property fmtid="{D5CDD505-2E9C-101B-9397-08002B2CF9AE}" pid="7" name="MSIP_Label_7bc6e253-7033-4299-b83e-6575a0ec40c3_Application">
    <vt:lpwstr>Microsoft Azure Information Protection</vt:lpwstr>
  </property>
  <property fmtid="{D5CDD505-2E9C-101B-9397-08002B2CF9AE}" pid="8" name="MSIP_Label_7bc6e253-7033-4299-b83e-6575a0ec40c3_ActionId">
    <vt:lpwstr>000a89e4-fb26-42ab-9cc7-cfda0bab8650</vt:lpwstr>
  </property>
  <property fmtid="{D5CDD505-2E9C-101B-9397-08002B2CF9AE}" pid="9" name="MSIP_Label_7bc6e253-7033-4299-b83e-6575a0ec40c3_Extended_MSFT_Method">
    <vt:lpwstr>Automatic</vt:lpwstr>
  </property>
  <property fmtid="{D5CDD505-2E9C-101B-9397-08002B2CF9AE}" pid="10" name="MSIP_Label_4fc996bf-6aee-415c-aa4c-e35ad0009c67_Enabled">
    <vt:lpwstr>True</vt:lpwstr>
  </property>
  <property fmtid="{D5CDD505-2E9C-101B-9397-08002B2CF9AE}" pid="11" name="MSIP_Label_4fc996bf-6aee-415c-aa4c-e35ad0009c67_SiteId">
    <vt:lpwstr>591669a0-183f-49a5-98f4-9aa0d0b63d81</vt:lpwstr>
  </property>
  <property fmtid="{D5CDD505-2E9C-101B-9397-08002B2CF9AE}" pid="12" name="MSIP_Label_4fc996bf-6aee-415c-aa4c-e35ad0009c67_Owner">
    <vt:lpwstr>renato.guimaraes-fonseca@itau-unibanco.com.br</vt:lpwstr>
  </property>
  <property fmtid="{D5CDD505-2E9C-101B-9397-08002B2CF9AE}" pid="13" name="MSIP_Label_4fc996bf-6aee-415c-aa4c-e35ad0009c67_SetDate">
    <vt:lpwstr>2020-09-03T17:27:21.0473586Z</vt:lpwstr>
  </property>
  <property fmtid="{D5CDD505-2E9C-101B-9397-08002B2CF9AE}" pid="14" name="MSIP_Label_4fc996bf-6aee-415c-aa4c-e35ad0009c67_Name">
    <vt:lpwstr>Compartilhamento Interno</vt:lpwstr>
  </property>
  <property fmtid="{D5CDD505-2E9C-101B-9397-08002B2CF9AE}" pid="15" name="MSIP_Label_4fc996bf-6aee-415c-aa4c-e35ad0009c67_Application">
    <vt:lpwstr>Microsoft Azure Information Protection</vt:lpwstr>
  </property>
  <property fmtid="{D5CDD505-2E9C-101B-9397-08002B2CF9AE}" pid="16" name="MSIP_Label_4fc996bf-6aee-415c-aa4c-e35ad0009c67_ActionId">
    <vt:lpwstr>000a89e4-fb26-42ab-9cc7-cfda0bab8650</vt:lpwstr>
  </property>
  <property fmtid="{D5CDD505-2E9C-101B-9397-08002B2CF9AE}" pid="17" name="MSIP_Label_4fc996bf-6aee-415c-aa4c-e35ad0009c67_Parent">
    <vt:lpwstr>7bc6e253-7033-4299-b83e-6575a0ec40c3</vt:lpwstr>
  </property>
  <property fmtid="{D5CDD505-2E9C-101B-9397-08002B2CF9AE}" pid="18" name="MSIP_Label_4fc996bf-6aee-415c-aa4c-e35ad0009c67_Extended_MSFT_Method">
    <vt:lpwstr>Automatic</vt:lpwstr>
  </property>
  <property fmtid="{D5CDD505-2E9C-101B-9397-08002B2CF9AE}" pid="19" name="Sensitivity">
    <vt:lpwstr>Corporativo Compartilhamento Interno</vt:lpwstr>
  </property>
</Properties>
</file>